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63" r:id="rId4"/>
    <p:sldId id="260" r:id="rId5"/>
    <p:sldId id="264" r:id="rId6"/>
    <p:sldId id="261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45E21-713E-47C8-BF4C-6B7A2BC02235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5D560D3-153D-453A-92F5-322692E5B7F2}">
      <dgm:prSet phldrT="[Text]" custT="1"/>
      <dgm:spPr/>
      <dgm:t>
        <a:bodyPr/>
        <a:lstStyle/>
        <a:p>
          <a:r>
            <a:rPr lang="en-GB" sz="2000" dirty="0" smtClean="0"/>
            <a:t>How I feel about myself</a:t>
          </a:r>
          <a:endParaRPr lang="en-GB" sz="2000" dirty="0"/>
        </a:p>
      </dgm:t>
    </dgm:pt>
    <dgm:pt modelId="{91B0E84C-5D49-4939-AA40-B138DE33D23E}" type="parTrans" cxnId="{E269E506-1F28-4432-B3A8-4C7F6B5BF730}">
      <dgm:prSet/>
      <dgm:spPr/>
      <dgm:t>
        <a:bodyPr/>
        <a:lstStyle/>
        <a:p>
          <a:endParaRPr lang="en-GB" sz="2800"/>
        </a:p>
      </dgm:t>
    </dgm:pt>
    <dgm:pt modelId="{A1A898AA-F80F-491B-9AEE-BC77A815922D}" type="sibTrans" cxnId="{E269E506-1F28-4432-B3A8-4C7F6B5BF730}">
      <dgm:prSet custT="1"/>
      <dgm:spPr/>
      <dgm:t>
        <a:bodyPr/>
        <a:lstStyle/>
        <a:p>
          <a:endParaRPr lang="en-GB" sz="1800"/>
        </a:p>
      </dgm:t>
    </dgm:pt>
    <dgm:pt modelId="{FB11925B-5711-4233-8434-D91370FE958C}">
      <dgm:prSet phldrT="[Text]" custT="1"/>
      <dgm:spPr/>
      <dgm:t>
        <a:bodyPr/>
        <a:lstStyle/>
        <a:p>
          <a:r>
            <a:rPr lang="en-GB" sz="2000" dirty="0" smtClean="0"/>
            <a:t>How I behave</a:t>
          </a:r>
          <a:endParaRPr lang="en-GB" sz="2000" dirty="0"/>
        </a:p>
      </dgm:t>
    </dgm:pt>
    <dgm:pt modelId="{AA0D3996-B69F-4DD8-8FB3-44C9F6272554}" type="parTrans" cxnId="{86816D64-23C0-4F1F-B991-66B68786D2B5}">
      <dgm:prSet/>
      <dgm:spPr/>
      <dgm:t>
        <a:bodyPr/>
        <a:lstStyle/>
        <a:p>
          <a:endParaRPr lang="en-GB" sz="2800"/>
        </a:p>
      </dgm:t>
    </dgm:pt>
    <dgm:pt modelId="{444CAA69-89B8-4528-B7E3-5FAF754114ED}" type="sibTrans" cxnId="{86816D64-23C0-4F1F-B991-66B68786D2B5}">
      <dgm:prSet custT="1"/>
      <dgm:spPr/>
      <dgm:t>
        <a:bodyPr/>
        <a:lstStyle/>
        <a:p>
          <a:endParaRPr lang="en-GB" sz="1800"/>
        </a:p>
      </dgm:t>
    </dgm:pt>
    <dgm:pt modelId="{FC925A83-A05E-4178-87B6-01C478BCB9C5}">
      <dgm:prSet phldrT="[Text]" custT="1"/>
      <dgm:spPr/>
      <dgm:t>
        <a:bodyPr/>
        <a:lstStyle/>
        <a:p>
          <a:r>
            <a:rPr lang="en-GB" sz="2000" dirty="0" smtClean="0"/>
            <a:t>How others Perceive and treat me</a:t>
          </a:r>
          <a:endParaRPr lang="en-GB" sz="2000" dirty="0"/>
        </a:p>
      </dgm:t>
    </dgm:pt>
    <dgm:pt modelId="{C339DC36-641A-4166-8FA2-ACFAC65A8CC2}" type="parTrans" cxnId="{CBEA4F35-3BDC-44F1-9D0E-07D0037C130C}">
      <dgm:prSet/>
      <dgm:spPr/>
      <dgm:t>
        <a:bodyPr/>
        <a:lstStyle/>
        <a:p>
          <a:endParaRPr lang="en-GB" sz="2800"/>
        </a:p>
      </dgm:t>
    </dgm:pt>
    <dgm:pt modelId="{43BBC988-3D76-43D3-B6D6-8331FDF0AA9A}" type="sibTrans" cxnId="{CBEA4F35-3BDC-44F1-9D0E-07D0037C130C}">
      <dgm:prSet custT="1"/>
      <dgm:spPr/>
      <dgm:t>
        <a:bodyPr/>
        <a:lstStyle/>
        <a:p>
          <a:endParaRPr lang="en-GB" sz="1800"/>
        </a:p>
      </dgm:t>
    </dgm:pt>
    <dgm:pt modelId="{B035CE88-FD62-402D-9C93-3B725BB682E4}" type="pres">
      <dgm:prSet presAssocID="{7E345E21-713E-47C8-BF4C-6B7A2BC022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4F5FB11-94BE-4B35-B0B8-B16CB3FC78CB}" type="pres">
      <dgm:prSet presAssocID="{05D560D3-153D-453A-92F5-322692E5B7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D9A86C-8BB3-41CF-9665-D4B58BBB363C}" type="pres">
      <dgm:prSet presAssocID="{A1A898AA-F80F-491B-9AEE-BC77A815922D}" presName="sibTrans" presStyleLbl="sibTrans2D1" presStyleIdx="0" presStyleCnt="3"/>
      <dgm:spPr/>
      <dgm:t>
        <a:bodyPr/>
        <a:lstStyle/>
        <a:p>
          <a:endParaRPr lang="en-GB"/>
        </a:p>
      </dgm:t>
    </dgm:pt>
    <dgm:pt modelId="{5CF24D01-3194-4CA7-9AA0-C3EEADD0662C}" type="pres">
      <dgm:prSet presAssocID="{A1A898AA-F80F-491B-9AEE-BC77A815922D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74287B67-4CB3-4C18-A457-875A6E784171}" type="pres">
      <dgm:prSet presAssocID="{FB11925B-5711-4233-8434-D91370FE95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26DAD7-9E53-4725-8D17-22B296B90115}" type="pres">
      <dgm:prSet presAssocID="{444CAA69-89B8-4528-B7E3-5FAF754114ED}" presName="sibTrans" presStyleLbl="sibTrans2D1" presStyleIdx="1" presStyleCnt="3"/>
      <dgm:spPr/>
      <dgm:t>
        <a:bodyPr/>
        <a:lstStyle/>
        <a:p>
          <a:endParaRPr lang="en-GB"/>
        </a:p>
      </dgm:t>
    </dgm:pt>
    <dgm:pt modelId="{6A0B16BB-E846-4540-98DE-8A24C4A8DF01}" type="pres">
      <dgm:prSet presAssocID="{444CAA69-89B8-4528-B7E3-5FAF754114ED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2A8EEC62-7D3D-41D2-AF0B-0EFA0337522D}" type="pres">
      <dgm:prSet presAssocID="{FC925A83-A05E-4178-87B6-01C478BCB9C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66763C-04AB-480F-93B6-6AD375C82B0C}" type="pres">
      <dgm:prSet presAssocID="{43BBC988-3D76-43D3-B6D6-8331FDF0AA9A}" presName="sibTrans" presStyleLbl="sibTrans2D1" presStyleIdx="2" presStyleCnt="3"/>
      <dgm:spPr/>
      <dgm:t>
        <a:bodyPr/>
        <a:lstStyle/>
        <a:p>
          <a:endParaRPr lang="en-GB"/>
        </a:p>
      </dgm:t>
    </dgm:pt>
    <dgm:pt modelId="{B8ADC10D-1BAF-47E7-98DF-13543CAACBFC}" type="pres">
      <dgm:prSet presAssocID="{43BBC988-3D76-43D3-B6D6-8331FDF0AA9A}" presName="connectorText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4860C8A3-8ED6-461D-858B-91B900F1EAD4}" type="presOf" srcId="{FB11925B-5711-4233-8434-D91370FE958C}" destId="{74287B67-4CB3-4C18-A457-875A6E784171}" srcOrd="0" destOrd="0" presId="urn:microsoft.com/office/officeart/2005/8/layout/cycle2"/>
    <dgm:cxn modelId="{E10068FA-271B-473E-AD8A-CCE21567A0F8}" type="presOf" srcId="{444CAA69-89B8-4528-B7E3-5FAF754114ED}" destId="{C826DAD7-9E53-4725-8D17-22B296B90115}" srcOrd="0" destOrd="0" presId="urn:microsoft.com/office/officeart/2005/8/layout/cycle2"/>
    <dgm:cxn modelId="{E269E506-1F28-4432-B3A8-4C7F6B5BF730}" srcId="{7E345E21-713E-47C8-BF4C-6B7A2BC02235}" destId="{05D560D3-153D-453A-92F5-322692E5B7F2}" srcOrd="0" destOrd="0" parTransId="{91B0E84C-5D49-4939-AA40-B138DE33D23E}" sibTransId="{A1A898AA-F80F-491B-9AEE-BC77A815922D}"/>
    <dgm:cxn modelId="{3A9DA8B7-76F8-41A7-965F-2B814E2E8541}" type="presOf" srcId="{05D560D3-153D-453A-92F5-322692E5B7F2}" destId="{B4F5FB11-94BE-4B35-B0B8-B16CB3FC78CB}" srcOrd="0" destOrd="0" presId="urn:microsoft.com/office/officeart/2005/8/layout/cycle2"/>
    <dgm:cxn modelId="{64B21AC3-DF37-4D8A-85B3-7800AB93E579}" type="presOf" srcId="{444CAA69-89B8-4528-B7E3-5FAF754114ED}" destId="{6A0B16BB-E846-4540-98DE-8A24C4A8DF01}" srcOrd="1" destOrd="0" presId="urn:microsoft.com/office/officeart/2005/8/layout/cycle2"/>
    <dgm:cxn modelId="{86816D64-23C0-4F1F-B991-66B68786D2B5}" srcId="{7E345E21-713E-47C8-BF4C-6B7A2BC02235}" destId="{FB11925B-5711-4233-8434-D91370FE958C}" srcOrd="1" destOrd="0" parTransId="{AA0D3996-B69F-4DD8-8FB3-44C9F6272554}" sibTransId="{444CAA69-89B8-4528-B7E3-5FAF754114ED}"/>
    <dgm:cxn modelId="{92D3DA8B-0DDC-487D-A7D4-6B593D6DCE9D}" type="presOf" srcId="{A1A898AA-F80F-491B-9AEE-BC77A815922D}" destId="{74D9A86C-8BB3-41CF-9665-D4B58BBB363C}" srcOrd="0" destOrd="0" presId="urn:microsoft.com/office/officeart/2005/8/layout/cycle2"/>
    <dgm:cxn modelId="{CBEA4F35-3BDC-44F1-9D0E-07D0037C130C}" srcId="{7E345E21-713E-47C8-BF4C-6B7A2BC02235}" destId="{FC925A83-A05E-4178-87B6-01C478BCB9C5}" srcOrd="2" destOrd="0" parTransId="{C339DC36-641A-4166-8FA2-ACFAC65A8CC2}" sibTransId="{43BBC988-3D76-43D3-B6D6-8331FDF0AA9A}"/>
    <dgm:cxn modelId="{3DCA6756-1E24-4970-8A19-D8EC4E758543}" type="presOf" srcId="{7E345E21-713E-47C8-BF4C-6B7A2BC02235}" destId="{B035CE88-FD62-402D-9C93-3B725BB682E4}" srcOrd="0" destOrd="0" presId="urn:microsoft.com/office/officeart/2005/8/layout/cycle2"/>
    <dgm:cxn modelId="{FC57A2DF-F836-4D69-A9EC-110D5C110C83}" type="presOf" srcId="{43BBC988-3D76-43D3-B6D6-8331FDF0AA9A}" destId="{B8ADC10D-1BAF-47E7-98DF-13543CAACBFC}" srcOrd="1" destOrd="0" presId="urn:microsoft.com/office/officeart/2005/8/layout/cycle2"/>
    <dgm:cxn modelId="{4DE527A0-C6E6-4C7B-B94F-77658CDA95B8}" type="presOf" srcId="{43BBC988-3D76-43D3-B6D6-8331FDF0AA9A}" destId="{B666763C-04AB-480F-93B6-6AD375C82B0C}" srcOrd="0" destOrd="0" presId="urn:microsoft.com/office/officeart/2005/8/layout/cycle2"/>
    <dgm:cxn modelId="{BC224C37-323D-4263-A243-A9D70FF7C4A9}" type="presOf" srcId="{A1A898AA-F80F-491B-9AEE-BC77A815922D}" destId="{5CF24D01-3194-4CA7-9AA0-C3EEADD0662C}" srcOrd="1" destOrd="0" presId="urn:microsoft.com/office/officeart/2005/8/layout/cycle2"/>
    <dgm:cxn modelId="{7B40FC9B-56FB-4B84-A2B2-23E9DF1937B1}" type="presOf" srcId="{FC925A83-A05E-4178-87B6-01C478BCB9C5}" destId="{2A8EEC62-7D3D-41D2-AF0B-0EFA0337522D}" srcOrd="0" destOrd="0" presId="urn:microsoft.com/office/officeart/2005/8/layout/cycle2"/>
    <dgm:cxn modelId="{92F2E56F-D5BB-41F1-A80C-10C2B586C925}" type="presParOf" srcId="{B035CE88-FD62-402D-9C93-3B725BB682E4}" destId="{B4F5FB11-94BE-4B35-B0B8-B16CB3FC78CB}" srcOrd="0" destOrd="0" presId="urn:microsoft.com/office/officeart/2005/8/layout/cycle2"/>
    <dgm:cxn modelId="{2F2145FF-12E3-4D0E-A0F0-040F4972FF95}" type="presParOf" srcId="{B035CE88-FD62-402D-9C93-3B725BB682E4}" destId="{74D9A86C-8BB3-41CF-9665-D4B58BBB363C}" srcOrd="1" destOrd="0" presId="urn:microsoft.com/office/officeart/2005/8/layout/cycle2"/>
    <dgm:cxn modelId="{86855B3F-7480-49E3-9694-0E6391044C44}" type="presParOf" srcId="{74D9A86C-8BB3-41CF-9665-D4B58BBB363C}" destId="{5CF24D01-3194-4CA7-9AA0-C3EEADD0662C}" srcOrd="0" destOrd="0" presId="urn:microsoft.com/office/officeart/2005/8/layout/cycle2"/>
    <dgm:cxn modelId="{7B55EA65-4E46-4360-A58E-E741108C1C9F}" type="presParOf" srcId="{B035CE88-FD62-402D-9C93-3B725BB682E4}" destId="{74287B67-4CB3-4C18-A457-875A6E784171}" srcOrd="2" destOrd="0" presId="urn:microsoft.com/office/officeart/2005/8/layout/cycle2"/>
    <dgm:cxn modelId="{BAB55255-2D39-490A-8BBC-3A9AEC0488EB}" type="presParOf" srcId="{B035CE88-FD62-402D-9C93-3B725BB682E4}" destId="{C826DAD7-9E53-4725-8D17-22B296B90115}" srcOrd="3" destOrd="0" presId="urn:microsoft.com/office/officeart/2005/8/layout/cycle2"/>
    <dgm:cxn modelId="{E2FF2F83-6AD8-4337-A96B-CEE96FD868B6}" type="presParOf" srcId="{C826DAD7-9E53-4725-8D17-22B296B90115}" destId="{6A0B16BB-E846-4540-98DE-8A24C4A8DF01}" srcOrd="0" destOrd="0" presId="urn:microsoft.com/office/officeart/2005/8/layout/cycle2"/>
    <dgm:cxn modelId="{16B1E2F0-1BE4-4403-8934-B56E7055EF01}" type="presParOf" srcId="{B035CE88-FD62-402D-9C93-3B725BB682E4}" destId="{2A8EEC62-7D3D-41D2-AF0B-0EFA0337522D}" srcOrd="4" destOrd="0" presId="urn:microsoft.com/office/officeart/2005/8/layout/cycle2"/>
    <dgm:cxn modelId="{87B68BC9-69C7-40FB-A972-99499C2EFA84}" type="presParOf" srcId="{B035CE88-FD62-402D-9C93-3B725BB682E4}" destId="{B666763C-04AB-480F-93B6-6AD375C82B0C}" srcOrd="5" destOrd="0" presId="urn:microsoft.com/office/officeart/2005/8/layout/cycle2"/>
    <dgm:cxn modelId="{7C6679FB-0151-4C83-88DB-91EF533218D0}" type="presParOf" srcId="{B666763C-04AB-480F-93B6-6AD375C82B0C}" destId="{B8ADC10D-1BAF-47E7-98DF-13543CAACBF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5FB11-94BE-4B35-B0B8-B16CB3FC78CB}">
      <dsp:nvSpPr>
        <dsp:cNvPr id="0" name=""/>
        <dsp:cNvSpPr/>
      </dsp:nvSpPr>
      <dsp:spPr>
        <a:xfrm>
          <a:off x="3199618" y="222"/>
          <a:ext cx="1830362" cy="18303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How I feel about myself</a:t>
          </a:r>
          <a:endParaRPr lang="en-GB" sz="2000" kern="1200" dirty="0"/>
        </a:p>
      </dsp:txBody>
      <dsp:txXfrm>
        <a:off x="3467668" y="268272"/>
        <a:ext cx="1294262" cy="1294262"/>
      </dsp:txXfrm>
    </dsp:sp>
    <dsp:sp modelId="{74D9A86C-8BB3-41CF-9665-D4B58BBB363C}">
      <dsp:nvSpPr>
        <dsp:cNvPr id="0" name=""/>
        <dsp:cNvSpPr/>
      </dsp:nvSpPr>
      <dsp:spPr>
        <a:xfrm rot="3600000">
          <a:off x="4551777" y="1783891"/>
          <a:ext cx="485543" cy="617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4588193" y="1844366"/>
        <a:ext cx="339880" cy="370649"/>
      </dsp:txXfrm>
    </dsp:sp>
    <dsp:sp modelId="{74287B67-4CB3-4C18-A457-875A6E784171}">
      <dsp:nvSpPr>
        <dsp:cNvPr id="0" name=""/>
        <dsp:cNvSpPr/>
      </dsp:nvSpPr>
      <dsp:spPr>
        <a:xfrm>
          <a:off x="4572859" y="2378745"/>
          <a:ext cx="1830362" cy="1830362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How I behave</a:t>
          </a:r>
          <a:endParaRPr lang="en-GB" sz="2000" kern="1200" dirty="0"/>
        </a:p>
      </dsp:txBody>
      <dsp:txXfrm>
        <a:off x="4840909" y="2646795"/>
        <a:ext cx="1294262" cy="1294262"/>
      </dsp:txXfrm>
    </dsp:sp>
    <dsp:sp modelId="{C826DAD7-9E53-4725-8D17-22B296B90115}">
      <dsp:nvSpPr>
        <dsp:cNvPr id="0" name=""/>
        <dsp:cNvSpPr/>
      </dsp:nvSpPr>
      <dsp:spPr>
        <a:xfrm rot="10800000">
          <a:off x="3885770" y="2985053"/>
          <a:ext cx="485543" cy="617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4031433" y="3108602"/>
        <a:ext cx="339880" cy="370649"/>
      </dsp:txXfrm>
    </dsp:sp>
    <dsp:sp modelId="{2A8EEC62-7D3D-41D2-AF0B-0EFA0337522D}">
      <dsp:nvSpPr>
        <dsp:cNvPr id="0" name=""/>
        <dsp:cNvSpPr/>
      </dsp:nvSpPr>
      <dsp:spPr>
        <a:xfrm>
          <a:off x="1826377" y="2378745"/>
          <a:ext cx="1830362" cy="183036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How others Perceive and treat me</a:t>
          </a:r>
          <a:endParaRPr lang="en-GB" sz="2000" kern="1200" dirty="0"/>
        </a:p>
      </dsp:txBody>
      <dsp:txXfrm>
        <a:off x="2094427" y="2646795"/>
        <a:ext cx="1294262" cy="1294262"/>
      </dsp:txXfrm>
    </dsp:sp>
    <dsp:sp modelId="{B666763C-04AB-480F-93B6-6AD375C82B0C}">
      <dsp:nvSpPr>
        <dsp:cNvPr id="0" name=""/>
        <dsp:cNvSpPr/>
      </dsp:nvSpPr>
      <dsp:spPr>
        <a:xfrm rot="18000000">
          <a:off x="3178537" y="1807692"/>
          <a:ext cx="485543" cy="61774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3214953" y="1994315"/>
        <a:ext cx="339880" cy="370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1CBDB-0FB3-439C-84EF-F0A15C42E5F8}" type="datetimeFigureOut">
              <a:rPr lang="en-GB" smtClean="0"/>
              <a:t>06/07/2016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236A1-2F59-4AFF-8187-6B3505F18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0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236A1-2F59-4AFF-8187-6B3505F18D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26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rkside Powerpoint (Gold)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55999"/>
            <a:ext cx="7772400" cy="9948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3834"/>
            <a:ext cx="6400800" cy="12149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B6D06-9428-43DE-9495-76A856C5DE2E}" type="datetime1">
              <a:rPr lang="en-GB" altLang="en-US"/>
              <a:pPr/>
              <a:t>06/07/2016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20944-6F86-444E-8AC6-B1B99DD5CC4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139026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rkside Powerpoint (Gold)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21000"/>
            <a:ext cx="7772400" cy="679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780B71-43E8-4811-8CF4-8D5CF970BD1A}" type="datetime1">
              <a:rPr lang="en-GB" altLang="en-US"/>
              <a:pPr/>
              <a:t>06/07/2016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90F68-36DB-4881-8774-27C88D27F8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9435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6453717" cy="814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8417"/>
            <a:ext cx="8229600" cy="3977746"/>
          </a:xfrm>
        </p:spPr>
        <p:txBody>
          <a:bodyPr/>
          <a:lstStyle>
            <a:lvl1pPr>
              <a:buClr>
                <a:srgbClr val="1295DE"/>
              </a:buClr>
              <a:defRPr/>
            </a:lvl1pPr>
            <a:lvl2pPr>
              <a:buClr>
                <a:srgbClr val="1295DE"/>
              </a:buClr>
              <a:defRPr/>
            </a:lvl2pPr>
            <a:lvl3pPr>
              <a:buClr>
                <a:srgbClr val="1295DE"/>
              </a:buClr>
              <a:defRPr/>
            </a:lvl3pPr>
            <a:lvl4pPr>
              <a:buClr>
                <a:srgbClr val="1295DE"/>
              </a:buClr>
              <a:defRPr/>
            </a:lvl4pPr>
            <a:lvl5pPr>
              <a:buClr>
                <a:srgbClr val="1295DE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555C78-5F15-4FE0-835B-6B1EFA8B3BB8}" type="datetimeFigureOut">
              <a:rPr lang="en-GB" altLang="en-US"/>
              <a:pPr/>
              <a:t>06/07/2016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3D51E-6B13-4969-BE80-CA53AE72F0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838491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arkside Powerpoint (Gold)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6453717" cy="8143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8417"/>
            <a:ext cx="8229600" cy="3977746"/>
          </a:xfrm>
        </p:spPr>
        <p:txBody>
          <a:bodyPr/>
          <a:lstStyle>
            <a:lvl1pPr>
              <a:buClr>
                <a:srgbClr val="1295DE"/>
              </a:buClr>
              <a:defRPr/>
            </a:lvl1pPr>
            <a:lvl2pPr>
              <a:buClr>
                <a:srgbClr val="1295DE"/>
              </a:buClr>
              <a:defRPr/>
            </a:lvl2pPr>
            <a:lvl3pPr>
              <a:buClr>
                <a:srgbClr val="1295DE"/>
              </a:buClr>
              <a:defRPr/>
            </a:lvl3pPr>
            <a:lvl4pPr>
              <a:buClr>
                <a:srgbClr val="1295DE"/>
              </a:buClr>
              <a:defRPr/>
            </a:lvl4pPr>
            <a:lvl5pPr>
              <a:buClr>
                <a:srgbClr val="1295DE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DCA8AD-C9C2-413A-93D7-023C8196930E}" type="datetimeFigureOut">
              <a:rPr lang="en-GB" altLang="en-US"/>
              <a:pPr/>
              <a:t>06/07/2016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E6248-D470-4836-8347-9CF51A481E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835424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916"/>
            <a:ext cx="5935133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80167"/>
            <a:ext cx="4038600" cy="3945996"/>
          </a:xfrm>
        </p:spPr>
        <p:txBody>
          <a:bodyPr/>
          <a:lstStyle>
            <a:lvl1pPr>
              <a:buClr>
                <a:srgbClr val="1295DE"/>
              </a:buClr>
              <a:defRPr sz="2800"/>
            </a:lvl1pPr>
            <a:lvl2pPr>
              <a:buClr>
                <a:srgbClr val="1295DE"/>
              </a:buClr>
              <a:defRPr sz="2400"/>
            </a:lvl2pPr>
            <a:lvl3pPr>
              <a:buClr>
                <a:srgbClr val="1295DE"/>
              </a:buClr>
              <a:defRPr sz="2000"/>
            </a:lvl3pPr>
            <a:lvl4pPr>
              <a:buClr>
                <a:srgbClr val="1295DE"/>
              </a:buClr>
              <a:defRPr sz="1800"/>
            </a:lvl4pPr>
            <a:lvl5pPr>
              <a:buClr>
                <a:srgbClr val="1295DE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80167"/>
            <a:ext cx="4038600" cy="3945996"/>
          </a:xfrm>
        </p:spPr>
        <p:txBody>
          <a:bodyPr/>
          <a:lstStyle>
            <a:lvl1pPr>
              <a:buClr>
                <a:srgbClr val="1295DE"/>
              </a:buClr>
              <a:defRPr sz="2800"/>
            </a:lvl1pPr>
            <a:lvl2pPr>
              <a:buClr>
                <a:srgbClr val="1295DE"/>
              </a:buClr>
              <a:defRPr sz="2400"/>
            </a:lvl2pPr>
            <a:lvl3pPr>
              <a:buClr>
                <a:srgbClr val="1295DE"/>
              </a:buClr>
              <a:defRPr sz="2000"/>
            </a:lvl3pPr>
            <a:lvl4pPr>
              <a:buClr>
                <a:srgbClr val="1295DE"/>
              </a:buClr>
              <a:defRPr sz="1800"/>
            </a:lvl4pPr>
            <a:lvl5pPr>
              <a:buClr>
                <a:srgbClr val="1295DE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35FE70-A144-4089-8A7E-74AB2A79FB77}" type="datetimeFigureOut">
              <a:rPr lang="en-GB" altLang="en-US"/>
              <a:pPr/>
              <a:t>06/07/2016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260DC-FBA6-47F4-BE74-589DCF071A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9975390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4416"/>
            <a:ext cx="7006167" cy="7932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B3945D-D322-4C10-8A65-57A06770FEE4}" type="datetimeFigureOut">
              <a:rPr lang="en-GB" altLang="en-US"/>
              <a:pPr/>
              <a:t>06/07/2016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EF9A7-40F1-42BE-99FF-0F02A65557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976525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4E8B93-AEFC-4067-B784-984244087A9D}" type="datetimeFigureOut">
              <a:rPr lang="en-GB" altLang="en-US"/>
              <a:pPr/>
              <a:t>06/07/2016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AB974-62BD-4CF7-90B4-90699C9EA1F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26043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FC57A7-5939-43C3-A16B-2155207DEC6D}" type="datetimeFigureOut">
              <a:rPr lang="en-GB" altLang="en-US"/>
              <a:pPr/>
              <a:t>06/07/2016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79035A-DE59-49D7-A46A-624B18DD11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220823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2DF38B-3EAA-43E2-B033-00CB0719E7F8}" type="datetimeFigureOut">
              <a:rPr lang="en-GB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06/07/2016</a:t>
            </a:fld>
            <a:endParaRPr lang="en-GB" altLang="en-US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DEBA8C-7977-44A6-BC47-E028E58A669F}" type="slidenum">
              <a:rPr lang="en-GB" alt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ea typeface="ＭＳ Ｐゴシック" pitchFamily="34" charset="-128"/>
            </a:endParaRPr>
          </a:p>
        </p:txBody>
      </p:sp>
      <p:pic>
        <p:nvPicPr>
          <p:cNvPr id="1031" name="Picture 6" descr="Hyde - Powerpoint Original-3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" descr="Parkside Powerpoint (Gold)-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19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slow">
    <p:fade/>
  </p:transition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Geneva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Geneva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title"/>
          </p:nvPr>
        </p:nvSpPr>
        <p:spPr>
          <a:xfrm>
            <a:off x="457200" y="666750"/>
            <a:ext cx="6453188" cy="814388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ea typeface="ＭＳ Ｐゴシック" pitchFamily="34" charset="-128"/>
              </a:rPr>
              <a:t>SRE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1433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GB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GB" altLang="en-US" dirty="0" smtClean="0">
                <a:ea typeface="ＭＳ Ｐゴシック" pitchFamily="34" charset="-128"/>
              </a:rPr>
              <a:t>What is SRE?</a:t>
            </a:r>
          </a:p>
          <a:p>
            <a:pPr eaLnBrk="1" hangingPunct="1"/>
            <a:r>
              <a:rPr lang="en-GB" altLang="en-US" dirty="0" smtClean="0">
                <a:ea typeface="ＭＳ Ｐゴシック" pitchFamily="34" charset="-128"/>
              </a:rPr>
              <a:t>What are the statutory requirements?</a:t>
            </a:r>
          </a:p>
          <a:p>
            <a:pPr eaLnBrk="1" hangingPunct="1"/>
            <a:r>
              <a:rPr lang="en-GB" altLang="en-US" dirty="0" smtClean="0">
                <a:ea typeface="ＭＳ Ｐゴシック" pitchFamily="34" charset="-128"/>
              </a:rPr>
              <a:t>How will it be ‘taught’ to pupils?</a:t>
            </a:r>
          </a:p>
        </p:txBody>
      </p:sp>
    </p:spTree>
    <p:extLst>
      <p:ext uri="{BB962C8B-B14F-4D97-AF65-F5344CB8AC3E}">
        <p14:creationId xmlns:p14="http://schemas.microsoft.com/office/powerpoint/2010/main" val="31476787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title"/>
          </p:nvPr>
        </p:nvSpPr>
        <p:spPr>
          <a:xfrm>
            <a:off x="457200" y="666750"/>
            <a:ext cx="6453188" cy="814388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ea typeface="ＭＳ Ｐゴシック" pitchFamily="34" charset="-128"/>
              </a:rPr>
              <a:t>Sex and Relationships Education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143375"/>
          </a:xfrm>
        </p:spPr>
        <p:txBody>
          <a:bodyPr/>
          <a:lstStyle/>
          <a:p>
            <a:pPr eaLnBrk="1" hangingPunct="1">
              <a:buNone/>
            </a:pPr>
            <a:r>
              <a:rPr lang="en-GB" sz="2800" dirty="0" smtClean="0"/>
              <a:t>Effective </a:t>
            </a:r>
            <a:r>
              <a:rPr lang="en-GB" sz="2800" dirty="0"/>
              <a:t>sex and relationship education is essential if young people are to make responsible and well informed decisions about their </a:t>
            </a:r>
            <a:r>
              <a:rPr lang="en-GB" sz="2800" dirty="0" smtClean="0"/>
              <a:t>lives.</a:t>
            </a:r>
          </a:p>
          <a:p>
            <a:pPr eaLnBrk="1" hangingPunct="1">
              <a:buNone/>
            </a:pPr>
            <a:r>
              <a:rPr lang="en-GB" sz="2800" dirty="0" smtClean="0"/>
              <a:t>…will </a:t>
            </a:r>
            <a:r>
              <a:rPr lang="en-GB" sz="2800" dirty="0"/>
              <a:t>help young people learn to respect themselves and others and move with confidence from childhood through adolescence into </a:t>
            </a:r>
            <a:r>
              <a:rPr lang="en-GB" sz="2800" dirty="0" smtClean="0"/>
              <a:t>adulthood…</a:t>
            </a:r>
          </a:p>
          <a:p>
            <a:pPr algn="r" eaLnBrk="1" hangingPunct="1">
              <a:buNone/>
            </a:pPr>
            <a:r>
              <a:rPr lang="en-GB" altLang="en-US" sz="1800" i="1" dirty="0" smtClean="0">
                <a:ea typeface="ＭＳ Ｐゴシック" pitchFamily="34" charset="-128"/>
              </a:rPr>
              <a:t>Ofsted Curriculum and Guidance Standards 2000</a:t>
            </a:r>
            <a:endParaRPr lang="en-GB" altLang="en-US" sz="1800" i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5670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In May 2013, Ofsted published a report on PSHE in primary and secondary schools in England, </a:t>
            </a:r>
            <a:r>
              <a:rPr lang="en-GB" sz="2000" dirty="0">
                <a:solidFill>
                  <a:srgbClr val="FF0000"/>
                </a:solidFill>
              </a:rPr>
              <a:t>Not yet good enough</a:t>
            </a:r>
            <a:r>
              <a:rPr lang="en-GB" sz="2000" dirty="0"/>
              <a:t>. 17 The report </a:t>
            </a:r>
            <a:r>
              <a:rPr lang="en-GB" sz="2000" dirty="0">
                <a:solidFill>
                  <a:srgbClr val="FF0000"/>
                </a:solidFill>
              </a:rPr>
              <a:t>raised concerns </a:t>
            </a:r>
            <a:r>
              <a:rPr lang="en-GB" sz="2000" dirty="0"/>
              <a:t>about the teaching of SRE: Sex and relationships education </a:t>
            </a:r>
            <a:r>
              <a:rPr lang="en-GB" sz="2000" dirty="0">
                <a:solidFill>
                  <a:srgbClr val="FF0000"/>
                </a:solidFill>
              </a:rPr>
              <a:t>required improvement in over a third of schools</a:t>
            </a:r>
            <a:r>
              <a:rPr lang="en-GB" sz="2000" dirty="0"/>
              <a:t>. In primary schools this was because too much emphasis was placed on friendships and relationships, leaving pupils ill-prepared for physical and emotional changes during puberty, which many begin to experience before they reach secondary school. In secondary schools it was because </a:t>
            </a:r>
            <a:r>
              <a:rPr lang="en-GB" sz="2000" dirty="0">
                <a:solidFill>
                  <a:srgbClr val="FF0000"/>
                </a:solidFill>
              </a:rPr>
              <a:t>too much emphasis was placed on ‘the mechanics’ </a:t>
            </a:r>
            <a:r>
              <a:rPr lang="en-GB" sz="2000" dirty="0"/>
              <a:t>of reproduction and </a:t>
            </a:r>
            <a:r>
              <a:rPr lang="en-GB" sz="2000" dirty="0">
                <a:solidFill>
                  <a:srgbClr val="FF0000"/>
                </a:solidFill>
              </a:rPr>
              <a:t>too little on relationships</a:t>
            </a:r>
            <a:r>
              <a:rPr lang="en-GB" sz="2000" dirty="0"/>
              <a:t>, sexuality, the influence of pornography on students’ understanding of healthy sexual </a:t>
            </a:r>
            <a:r>
              <a:rPr lang="en-GB" sz="2000" dirty="0" smtClean="0"/>
              <a:t>relationships.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2486223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3"/>
          <p:cNvSpPr>
            <a:spLocks noGrp="1"/>
          </p:cNvSpPr>
          <p:nvPr>
            <p:ph type="title"/>
          </p:nvPr>
        </p:nvSpPr>
        <p:spPr>
          <a:xfrm>
            <a:off x="457200" y="666750"/>
            <a:ext cx="6453188" cy="814388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ea typeface="ＭＳ Ｐゴシック" pitchFamily="34" charset="-128"/>
              </a:rPr>
              <a:t>How will it be ‘taught’ to pupils?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14337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en-GB" altLang="en-US" dirty="0" smtClean="0">
              <a:ea typeface="ＭＳ Ｐゴシック" pitchFamily="34" charset="-128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GB" altLang="en-US" dirty="0" smtClean="0">
                <a:ea typeface="ＭＳ Ｐゴシック" pitchFamily="34" charset="-128"/>
              </a:rPr>
              <a:t>During tutor time for year 7-10 once every half term.</a:t>
            </a:r>
          </a:p>
          <a:p>
            <a:pPr eaLnBrk="1" hangingPunct="1"/>
            <a:r>
              <a:rPr lang="en-GB" altLang="en-US" dirty="0" smtClean="0">
                <a:ea typeface="ＭＳ Ｐゴシック" pitchFamily="34" charset="-128"/>
              </a:rPr>
              <a:t>SRE boxes…</a:t>
            </a:r>
          </a:p>
        </p:txBody>
      </p:sp>
    </p:spTree>
    <p:extLst>
      <p:ext uri="{BB962C8B-B14F-4D97-AF65-F5344CB8AC3E}">
        <p14:creationId xmlns:p14="http://schemas.microsoft.com/office/powerpoint/2010/main" val="2235670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 Esteem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511056"/>
              </p:ext>
            </p:extLst>
          </p:nvPr>
        </p:nvGraphicFramePr>
        <p:xfrm>
          <a:off x="457200" y="1916832"/>
          <a:ext cx="8229600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846654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 covered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159525"/>
              </p:ext>
            </p:extLst>
          </p:nvPr>
        </p:nvGraphicFramePr>
        <p:xfrm>
          <a:off x="107504" y="1844824"/>
          <a:ext cx="8784976" cy="4107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40836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Each tutor has a box to work through</a:t>
                      </a:r>
                      <a:endParaRPr lang="en-GB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bg1"/>
                          </a:solidFill>
                        </a:rPr>
                        <a:t>Boxes will be rotated</a:t>
                      </a:r>
                      <a:endParaRPr lang="en-GB" sz="15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408369"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</a:rPr>
                        <a:t>Year 7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</a:rPr>
                        <a:t>Year 8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</a:rPr>
                        <a:t>Year 9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dirty="0" smtClean="0">
                          <a:solidFill>
                            <a:schemeClr val="tx1"/>
                          </a:solidFill>
                        </a:rPr>
                        <a:t>Year 10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79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Group agreement</a:t>
                      </a:r>
                    </a:p>
                    <a:p>
                      <a:r>
                        <a:rPr lang="en-GB" sz="1500" dirty="0" smtClean="0"/>
                        <a:t>Getting to know me</a:t>
                      </a:r>
                      <a:endParaRPr lang="en-GB" sz="15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Group agreement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Sensory</a:t>
                      </a:r>
                      <a:r>
                        <a:rPr lang="en-GB" sz="1500" baseline="0" dirty="0" smtClean="0"/>
                        <a:t> Star</a:t>
                      </a:r>
                      <a:endParaRPr lang="en-GB" sz="1500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Group agreement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Sensory</a:t>
                      </a:r>
                      <a:r>
                        <a:rPr lang="en-GB" sz="1500" baseline="0" dirty="0" smtClean="0"/>
                        <a:t> Star</a:t>
                      </a:r>
                      <a:endParaRPr lang="en-GB" sz="1500" dirty="0" smtClean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Group agreement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Sensory</a:t>
                      </a:r>
                      <a:r>
                        <a:rPr lang="en-GB" sz="1500" baseline="0" dirty="0" smtClean="0"/>
                        <a:t> Star</a:t>
                      </a:r>
                      <a:endParaRPr lang="en-GB" sz="15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795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What makes a good friend?</a:t>
                      </a:r>
                      <a:endParaRPr lang="en-GB" sz="15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Homework feedback</a:t>
                      </a:r>
                    </a:p>
                    <a:p>
                      <a:r>
                        <a:rPr lang="en-GB" sz="1500" dirty="0" smtClean="0"/>
                        <a:t>Getting to know me</a:t>
                      </a:r>
                      <a:endParaRPr lang="en-GB" sz="15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Saying no</a:t>
                      </a:r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Sexting</a:t>
                      </a:r>
                      <a:r>
                        <a:rPr lang="en-GB" sz="1500" baseline="0" dirty="0" smtClean="0"/>
                        <a:t> and the law</a:t>
                      </a:r>
                      <a:endParaRPr lang="en-GB" sz="15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795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Sensory</a:t>
                      </a:r>
                      <a:r>
                        <a:rPr lang="en-GB" sz="1500" baseline="0" dirty="0" smtClean="0"/>
                        <a:t> Star</a:t>
                      </a:r>
                      <a:endParaRPr lang="en-GB" sz="15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Healthy relationships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Sexting</a:t>
                      </a:r>
                    </a:p>
                    <a:p>
                      <a:endParaRPr lang="en-GB" sz="15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Saying no</a:t>
                      </a:r>
                      <a:endParaRPr lang="en-GB" sz="1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795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Healthy</a:t>
                      </a:r>
                      <a:r>
                        <a:rPr lang="en-GB" sz="1500" baseline="0" dirty="0" smtClean="0"/>
                        <a:t> relationships</a:t>
                      </a:r>
                      <a:endParaRPr lang="en-GB" sz="15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Conscience</a:t>
                      </a:r>
                      <a:r>
                        <a:rPr lang="en-GB" sz="1500" baseline="0" dirty="0" smtClean="0"/>
                        <a:t> corridor</a:t>
                      </a:r>
                      <a:endParaRPr lang="en-GB" sz="150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Giving advice (topical cards)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Healthy</a:t>
                      </a:r>
                      <a:r>
                        <a:rPr lang="en-GB" sz="1500" baseline="0" dirty="0" smtClean="0"/>
                        <a:t> relationships</a:t>
                      </a:r>
                      <a:endParaRPr lang="en-GB" sz="15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Conscience</a:t>
                      </a:r>
                      <a:r>
                        <a:rPr lang="en-GB" sz="1500" baseline="0" dirty="0" smtClean="0"/>
                        <a:t> corridor</a:t>
                      </a:r>
                      <a:endParaRPr lang="en-GB" sz="1500" dirty="0" smtClean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Board game</a:t>
                      </a:r>
                      <a:endParaRPr lang="en-GB" sz="1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795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Giving advice (topical cards)</a:t>
                      </a:r>
                      <a:endParaRPr lang="en-GB" sz="15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Healthy</a:t>
                      </a:r>
                      <a:r>
                        <a:rPr lang="en-GB" sz="1500" baseline="0" dirty="0" smtClean="0"/>
                        <a:t> relationships</a:t>
                      </a:r>
                      <a:endParaRPr lang="en-GB" sz="15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Conscience</a:t>
                      </a:r>
                      <a:r>
                        <a:rPr lang="en-GB" sz="1500" baseline="0" dirty="0" smtClean="0"/>
                        <a:t> corridor</a:t>
                      </a:r>
                      <a:endParaRPr lang="en-GB" sz="1500" dirty="0" smtClean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Board game</a:t>
                      </a:r>
                      <a:endParaRPr lang="en-GB" sz="1500" dirty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 smtClean="0"/>
                        <a:t>Conscience</a:t>
                      </a:r>
                      <a:r>
                        <a:rPr lang="en-GB" sz="1500" baseline="0" dirty="0" smtClean="0"/>
                        <a:t> corridor</a:t>
                      </a:r>
                      <a:endParaRPr lang="en-GB" sz="15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47953"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Reflection time</a:t>
                      </a:r>
                      <a:endParaRPr lang="en-GB" sz="15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Reflection time</a:t>
                      </a:r>
                      <a:endParaRPr lang="en-GB" sz="15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My body my </a:t>
                      </a:r>
                      <a:r>
                        <a:rPr lang="en-GB" sz="1500" dirty="0" smtClean="0"/>
                        <a:t>rules</a:t>
                      </a:r>
                      <a:endParaRPr lang="en-GB" sz="1500" dirty="0" smtClean="0"/>
                    </a:p>
                  </a:txBody>
                  <a:tcPr>
                    <a:solidFill>
                      <a:srgbClr val="FF66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smtClean="0"/>
                        <a:t>Scenarios and advice</a:t>
                      </a:r>
                      <a:endParaRPr lang="en-GB" sz="15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693515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Getting to know me…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You can choose any colour and shape.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You can use (but don’t have to!) the prompt sheet.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90205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koloringpages.com/wp-content/uploads/2015/08/Flower-Coloring-Pages-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289" y="3755935"/>
            <a:ext cx="1966851" cy="229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5" name="Title 3"/>
          <p:cNvSpPr>
            <a:spLocks noGrp="1"/>
          </p:cNvSpPr>
          <p:nvPr>
            <p:ph type="title"/>
          </p:nvPr>
        </p:nvSpPr>
        <p:spPr>
          <a:xfrm>
            <a:off x="457200" y="666750"/>
            <a:ext cx="6453188" cy="814388"/>
          </a:xfrm>
        </p:spPr>
        <p:txBody>
          <a:bodyPr/>
          <a:lstStyle/>
          <a:p>
            <a:pPr eaLnBrk="1" hangingPunct="1"/>
            <a:r>
              <a:rPr lang="en-GB" altLang="en-US" b="1" dirty="0" smtClean="0">
                <a:ea typeface="ＭＳ Ｐゴシック" pitchFamily="34" charset="-128"/>
              </a:rPr>
              <a:t>Resources…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179512" y="2495795"/>
            <a:ext cx="2520280" cy="252028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2126463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Senses star…</a:t>
            </a:r>
            <a:endParaRPr lang="en-GB" dirty="0"/>
          </a:p>
        </p:txBody>
      </p:sp>
      <p:pic>
        <p:nvPicPr>
          <p:cNvPr id="1028" name="Picture 4" descr="http://static.trendme.net/temp/thumbs/580-480-3-90/webmaster-MagicFlyingCarpet_Ilustracije_full_2251_1925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80" y="2119326"/>
            <a:ext cx="3895383" cy="18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78916" y="193466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Flying carpet…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236297" y="4149080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am unique and special because…</a:t>
            </a:r>
            <a:endParaRPr lang="en-GB" dirty="0"/>
          </a:p>
        </p:txBody>
      </p:sp>
      <p:pic>
        <p:nvPicPr>
          <p:cNvPr id="1033" name="Picture 9" descr="http://www.partypacks.co.uk/images/products/product_75332_1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62" y="3755935"/>
            <a:ext cx="1008112" cy="217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8916" y="4518145"/>
            <a:ext cx="1468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Keeping relationships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8239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kside - Corporat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390</Words>
  <Application>Microsoft Office PowerPoint</Application>
  <PresentationFormat>On-screen Show (4:3)</PresentationFormat>
  <Paragraphs>68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Parkside - Corporate Template</vt:lpstr>
      <vt:lpstr>SRE</vt:lpstr>
      <vt:lpstr>Sex and Relationships Education</vt:lpstr>
      <vt:lpstr>Statistics</vt:lpstr>
      <vt:lpstr>How will it be ‘taught’ to pupils?</vt:lpstr>
      <vt:lpstr>Self Esteem</vt:lpstr>
      <vt:lpstr>Topics covered</vt:lpstr>
      <vt:lpstr>Getting to know me…</vt:lpstr>
      <vt:lpstr>Resources…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C.Taylor</dc:creator>
  <cp:lastModifiedBy>J.Sumega</cp:lastModifiedBy>
  <cp:revision>20</cp:revision>
  <dcterms:created xsi:type="dcterms:W3CDTF">2016-06-06T08:45:03Z</dcterms:created>
  <dcterms:modified xsi:type="dcterms:W3CDTF">2016-07-06T12:30:09Z</dcterms:modified>
</cp:coreProperties>
</file>