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4"/>
  </p:notesMasterIdLst>
  <p:handoutMasterIdLst>
    <p:handoutMasterId r:id="rId15"/>
  </p:handoutMasterIdLst>
  <p:sldIdLst>
    <p:sldId id="265" r:id="rId5"/>
    <p:sldId id="269" r:id="rId6"/>
    <p:sldId id="270" r:id="rId7"/>
    <p:sldId id="271" r:id="rId8"/>
    <p:sldId id="266" r:id="rId9"/>
    <p:sldId id="268" r:id="rId10"/>
    <p:sldId id="267" r:id="rId11"/>
    <p:sldId id="273" r:id="rId12"/>
    <p:sldId id="272" r:id="rId13"/>
  </p:sldIdLst>
  <p:sldSz cx="9144000" cy="6858000" type="screen4x3"/>
  <p:notesSz cx="6888163" cy="10018713"/>
  <p:defaultTextStyle>
    <a:defPPr>
      <a:defRPr lang="en-GB"/>
    </a:defPPr>
    <a:lvl1pPr algn="l" defTabSz="457200" rtl="0" fontAlgn="base">
      <a:spcBef>
        <a:spcPct val="0"/>
      </a:spcBef>
      <a:spcAft>
        <a:spcPct val="0"/>
      </a:spcAft>
      <a:defRPr kern="1200">
        <a:solidFill>
          <a:schemeClr val="tx1"/>
        </a:solidFill>
        <a:latin typeface="Arial" pitchFamily="34" charset="0"/>
        <a:ea typeface="Geneva" pitchFamily="125" charset="-128"/>
        <a:cs typeface="+mn-cs"/>
      </a:defRPr>
    </a:lvl1pPr>
    <a:lvl2pPr marL="457200" algn="l" defTabSz="457200" rtl="0" fontAlgn="base">
      <a:spcBef>
        <a:spcPct val="0"/>
      </a:spcBef>
      <a:spcAft>
        <a:spcPct val="0"/>
      </a:spcAft>
      <a:defRPr kern="1200">
        <a:solidFill>
          <a:schemeClr val="tx1"/>
        </a:solidFill>
        <a:latin typeface="Arial" pitchFamily="34" charset="0"/>
        <a:ea typeface="Geneva" pitchFamily="125" charset="-128"/>
        <a:cs typeface="+mn-cs"/>
      </a:defRPr>
    </a:lvl2pPr>
    <a:lvl3pPr marL="914400" algn="l" defTabSz="457200" rtl="0" fontAlgn="base">
      <a:spcBef>
        <a:spcPct val="0"/>
      </a:spcBef>
      <a:spcAft>
        <a:spcPct val="0"/>
      </a:spcAft>
      <a:defRPr kern="1200">
        <a:solidFill>
          <a:schemeClr val="tx1"/>
        </a:solidFill>
        <a:latin typeface="Arial" pitchFamily="34" charset="0"/>
        <a:ea typeface="Geneva" pitchFamily="125" charset="-128"/>
        <a:cs typeface="+mn-cs"/>
      </a:defRPr>
    </a:lvl3pPr>
    <a:lvl4pPr marL="1371600" algn="l" defTabSz="457200" rtl="0" fontAlgn="base">
      <a:spcBef>
        <a:spcPct val="0"/>
      </a:spcBef>
      <a:spcAft>
        <a:spcPct val="0"/>
      </a:spcAft>
      <a:defRPr kern="1200">
        <a:solidFill>
          <a:schemeClr val="tx1"/>
        </a:solidFill>
        <a:latin typeface="Arial" pitchFamily="34" charset="0"/>
        <a:ea typeface="Geneva" pitchFamily="125" charset="-128"/>
        <a:cs typeface="+mn-cs"/>
      </a:defRPr>
    </a:lvl4pPr>
    <a:lvl5pPr marL="1828800" algn="l" defTabSz="457200" rtl="0" fontAlgn="base">
      <a:spcBef>
        <a:spcPct val="0"/>
      </a:spcBef>
      <a:spcAft>
        <a:spcPct val="0"/>
      </a:spcAft>
      <a:defRPr kern="1200">
        <a:solidFill>
          <a:schemeClr val="tx1"/>
        </a:solidFill>
        <a:latin typeface="Arial" pitchFamily="34" charset="0"/>
        <a:ea typeface="Geneva" pitchFamily="125" charset="-128"/>
        <a:cs typeface="+mn-cs"/>
      </a:defRPr>
    </a:lvl5pPr>
    <a:lvl6pPr marL="2286000" algn="l" defTabSz="914400" rtl="0" eaLnBrk="1" latinLnBrk="0" hangingPunct="1">
      <a:defRPr kern="1200">
        <a:solidFill>
          <a:schemeClr val="tx1"/>
        </a:solidFill>
        <a:latin typeface="Arial" pitchFamily="34" charset="0"/>
        <a:ea typeface="Geneva" pitchFamily="125" charset="-128"/>
        <a:cs typeface="+mn-cs"/>
      </a:defRPr>
    </a:lvl6pPr>
    <a:lvl7pPr marL="2743200" algn="l" defTabSz="914400" rtl="0" eaLnBrk="1" latinLnBrk="0" hangingPunct="1">
      <a:defRPr kern="1200">
        <a:solidFill>
          <a:schemeClr val="tx1"/>
        </a:solidFill>
        <a:latin typeface="Arial" pitchFamily="34" charset="0"/>
        <a:ea typeface="Geneva" pitchFamily="125" charset="-128"/>
        <a:cs typeface="+mn-cs"/>
      </a:defRPr>
    </a:lvl7pPr>
    <a:lvl8pPr marL="3200400" algn="l" defTabSz="914400" rtl="0" eaLnBrk="1" latinLnBrk="0" hangingPunct="1">
      <a:defRPr kern="1200">
        <a:solidFill>
          <a:schemeClr val="tx1"/>
        </a:solidFill>
        <a:latin typeface="Arial" pitchFamily="34" charset="0"/>
        <a:ea typeface="Geneva" pitchFamily="125" charset="-128"/>
        <a:cs typeface="+mn-cs"/>
      </a:defRPr>
    </a:lvl8pPr>
    <a:lvl9pPr marL="3657600" algn="l" defTabSz="914400" rtl="0" eaLnBrk="1" latinLnBrk="0" hangingPunct="1">
      <a:defRPr kern="1200">
        <a:solidFill>
          <a:schemeClr val="tx1"/>
        </a:solidFill>
        <a:latin typeface="Arial" pitchFamily="34" charset="0"/>
        <a:ea typeface="Geneva" pitchFamily="12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CCFF"/>
    <a:srgbClr val="CC99FF"/>
    <a:srgbClr val="FFDE93"/>
    <a:srgbClr val="FFC94D"/>
    <a:srgbClr val="855FB3"/>
    <a:srgbClr val="FFFF99"/>
    <a:srgbClr val="FF99CC"/>
    <a:srgbClr val="1295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264" y="90"/>
      </p:cViewPr>
      <p:guideLst>
        <p:guide orient="horz" pos="2160"/>
        <p:guide pos="2880"/>
      </p:guideLst>
    </p:cSldViewPr>
  </p:slideViewPr>
  <p:notesTextViewPr>
    <p:cViewPr>
      <p:scale>
        <a:sx n="1" d="1"/>
        <a:sy n="1" d="1"/>
      </p:scale>
      <p:origin x="0" y="0"/>
    </p:cViewPr>
  </p:notesTextViewPr>
  <p:notesViewPr>
    <p:cSldViewPr snapToGrid="0" snapToObjects="1">
      <p:cViewPr varScale="1">
        <p:scale>
          <a:sx n="75" d="100"/>
          <a:sy n="75" d="100"/>
        </p:scale>
        <p:origin x="218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4870" cy="502675"/>
          </a:xfrm>
          <a:prstGeom prst="rect">
            <a:avLst/>
          </a:prstGeom>
        </p:spPr>
        <p:txBody>
          <a:bodyPr vert="horz" lIns="92409" tIns="46205" rIns="92409" bIns="46205" rtlCol="0"/>
          <a:lstStyle>
            <a:lvl1pPr algn="l">
              <a:defRPr sz="1200"/>
            </a:lvl1pPr>
          </a:lstStyle>
          <a:p>
            <a:endParaRPr lang="en-GB"/>
          </a:p>
        </p:txBody>
      </p:sp>
      <p:sp>
        <p:nvSpPr>
          <p:cNvPr id="3" name="Date Placeholder 2"/>
          <p:cNvSpPr>
            <a:spLocks noGrp="1"/>
          </p:cNvSpPr>
          <p:nvPr>
            <p:ph type="dt" sz="quarter" idx="1"/>
          </p:nvPr>
        </p:nvSpPr>
        <p:spPr>
          <a:xfrm>
            <a:off x="3901699" y="1"/>
            <a:ext cx="2984870" cy="502675"/>
          </a:xfrm>
          <a:prstGeom prst="rect">
            <a:avLst/>
          </a:prstGeom>
        </p:spPr>
        <p:txBody>
          <a:bodyPr vert="horz" lIns="92409" tIns="46205" rIns="92409" bIns="46205" rtlCol="0"/>
          <a:lstStyle>
            <a:lvl1pPr algn="r">
              <a:defRPr sz="1200"/>
            </a:lvl1pPr>
          </a:lstStyle>
          <a:p>
            <a:fld id="{EBAF0858-DA1E-485F-B3FF-FD7A669684D8}" type="datetimeFigureOut">
              <a:rPr lang="en-GB" smtClean="0"/>
              <a:t>02/09/2020</a:t>
            </a:fld>
            <a:endParaRPr lang="en-GB"/>
          </a:p>
        </p:txBody>
      </p:sp>
      <p:sp>
        <p:nvSpPr>
          <p:cNvPr id="4" name="Footer Placeholder 3"/>
          <p:cNvSpPr>
            <a:spLocks noGrp="1"/>
          </p:cNvSpPr>
          <p:nvPr>
            <p:ph type="ftr" sz="quarter" idx="2"/>
          </p:nvPr>
        </p:nvSpPr>
        <p:spPr>
          <a:xfrm>
            <a:off x="1" y="9516040"/>
            <a:ext cx="2984870" cy="502674"/>
          </a:xfrm>
          <a:prstGeom prst="rect">
            <a:avLst/>
          </a:prstGeom>
        </p:spPr>
        <p:txBody>
          <a:bodyPr vert="horz" lIns="92409" tIns="46205" rIns="92409" bIns="46205" rtlCol="0" anchor="b"/>
          <a:lstStyle>
            <a:lvl1pPr algn="l">
              <a:defRPr sz="1200"/>
            </a:lvl1pPr>
          </a:lstStyle>
          <a:p>
            <a:endParaRPr lang="en-GB"/>
          </a:p>
        </p:txBody>
      </p:sp>
      <p:sp>
        <p:nvSpPr>
          <p:cNvPr id="5" name="Slide Number Placeholder 4"/>
          <p:cNvSpPr>
            <a:spLocks noGrp="1"/>
          </p:cNvSpPr>
          <p:nvPr>
            <p:ph type="sldNum" sz="quarter" idx="3"/>
          </p:nvPr>
        </p:nvSpPr>
        <p:spPr>
          <a:xfrm>
            <a:off x="3901699" y="9516040"/>
            <a:ext cx="2984870" cy="502674"/>
          </a:xfrm>
          <a:prstGeom prst="rect">
            <a:avLst/>
          </a:prstGeom>
        </p:spPr>
        <p:txBody>
          <a:bodyPr vert="horz" lIns="92409" tIns="46205" rIns="92409" bIns="46205" rtlCol="0" anchor="b"/>
          <a:lstStyle>
            <a:lvl1pPr algn="r">
              <a:defRPr sz="1200"/>
            </a:lvl1pPr>
          </a:lstStyle>
          <a:p>
            <a:fld id="{70DD90FF-2E15-44DD-99B6-F0287EDBBE33}" type="slidenum">
              <a:rPr lang="en-GB" smtClean="0"/>
              <a:t>‹#›</a:t>
            </a:fld>
            <a:endParaRPr lang="en-GB"/>
          </a:p>
        </p:txBody>
      </p:sp>
    </p:spTree>
    <p:extLst>
      <p:ext uri="{BB962C8B-B14F-4D97-AF65-F5344CB8AC3E}">
        <p14:creationId xmlns:p14="http://schemas.microsoft.com/office/powerpoint/2010/main" val="112595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4870" cy="502675"/>
          </a:xfrm>
          <a:prstGeom prst="rect">
            <a:avLst/>
          </a:prstGeom>
        </p:spPr>
        <p:txBody>
          <a:bodyPr vert="horz" lIns="92409" tIns="46205" rIns="92409" bIns="46205" rtlCol="0"/>
          <a:lstStyle>
            <a:lvl1pPr algn="l">
              <a:defRPr sz="1200"/>
            </a:lvl1pPr>
          </a:lstStyle>
          <a:p>
            <a:endParaRPr lang="en-GB"/>
          </a:p>
        </p:txBody>
      </p:sp>
      <p:sp>
        <p:nvSpPr>
          <p:cNvPr id="3" name="Date Placeholder 2"/>
          <p:cNvSpPr>
            <a:spLocks noGrp="1"/>
          </p:cNvSpPr>
          <p:nvPr>
            <p:ph type="dt" idx="1"/>
          </p:nvPr>
        </p:nvSpPr>
        <p:spPr>
          <a:xfrm>
            <a:off x="3901699" y="1"/>
            <a:ext cx="2984870" cy="502675"/>
          </a:xfrm>
          <a:prstGeom prst="rect">
            <a:avLst/>
          </a:prstGeom>
        </p:spPr>
        <p:txBody>
          <a:bodyPr vert="horz" lIns="92409" tIns="46205" rIns="92409" bIns="46205" rtlCol="0"/>
          <a:lstStyle>
            <a:lvl1pPr algn="r">
              <a:defRPr sz="1200"/>
            </a:lvl1pPr>
          </a:lstStyle>
          <a:p>
            <a:fld id="{D1B09D0C-54A2-4DA7-AC94-889A2459BEDC}" type="datetimeFigureOut">
              <a:rPr lang="en-GB" smtClean="0"/>
              <a:t>02/09/2020</a:t>
            </a:fld>
            <a:endParaRPr lang="en-GB"/>
          </a:p>
        </p:txBody>
      </p:sp>
      <p:sp>
        <p:nvSpPr>
          <p:cNvPr id="4" name="Slide Image Placeholder 3"/>
          <p:cNvSpPr>
            <a:spLocks noGrp="1" noRot="1" noChangeAspect="1"/>
          </p:cNvSpPr>
          <p:nvPr>
            <p:ph type="sldImg" idx="2"/>
          </p:nvPr>
        </p:nvSpPr>
        <p:spPr>
          <a:xfrm>
            <a:off x="1189038" y="1252538"/>
            <a:ext cx="4510087" cy="3381375"/>
          </a:xfrm>
          <a:prstGeom prst="rect">
            <a:avLst/>
          </a:prstGeom>
          <a:noFill/>
          <a:ln w="12700">
            <a:solidFill>
              <a:prstClr val="black"/>
            </a:solidFill>
          </a:ln>
        </p:spPr>
        <p:txBody>
          <a:bodyPr vert="horz" lIns="92409" tIns="46205" rIns="92409" bIns="46205" rtlCol="0" anchor="ctr"/>
          <a:lstStyle/>
          <a:p>
            <a:endParaRPr lang="en-GB"/>
          </a:p>
        </p:txBody>
      </p:sp>
      <p:sp>
        <p:nvSpPr>
          <p:cNvPr id="5" name="Notes Placeholder 4"/>
          <p:cNvSpPr>
            <a:spLocks noGrp="1"/>
          </p:cNvSpPr>
          <p:nvPr>
            <p:ph type="body" sz="quarter" idx="3"/>
          </p:nvPr>
        </p:nvSpPr>
        <p:spPr>
          <a:xfrm>
            <a:off x="688817" y="4821505"/>
            <a:ext cx="5510530" cy="3944868"/>
          </a:xfrm>
          <a:prstGeom prst="rect">
            <a:avLst/>
          </a:prstGeom>
        </p:spPr>
        <p:txBody>
          <a:bodyPr vert="horz" lIns="92409" tIns="46205" rIns="92409" bIns="4620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516040"/>
            <a:ext cx="2984870" cy="502674"/>
          </a:xfrm>
          <a:prstGeom prst="rect">
            <a:avLst/>
          </a:prstGeom>
        </p:spPr>
        <p:txBody>
          <a:bodyPr vert="horz" lIns="92409" tIns="46205" rIns="92409" bIns="46205" rtlCol="0" anchor="b"/>
          <a:lstStyle>
            <a:lvl1pPr algn="l">
              <a:defRPr sz="1200"/>
            </a:lvl1pPr>
          </a:lstStyle>
          <a:p>
            <a:endParaRPr lang="en-GB"/>
          </a:p>
        </p:txBody>
      </p:sp>
      <p:sp>
        <p:nvSpPr>
          <p:cNvPr id="7" name="Slide Number Placeholder 6"/>
          <p:cNvSpPr>
            <a:spLocks noGrp="1"/>
          </p:cNvSpPr>
          <p:nvPr>
            <p:ph type="sldNum" sz="quarter" idx="5"/>
          </p:nvPr>
        </p:nvSpPr>
        <p:spPr>
          <a:xfrm>
            <a:off x="3901699" y="9516040"/>
            <a:ext cx="2984870" cy="502674"/>
          </a:xfrm>
          <a:prstGeom prst="rect">
            <a:avLst/>
          </a:prstGeom>
        </p:spPr>
        <p:txBody>
          <a:bodyPr vert="horz" lIns="92409" tIns="46205" rIns="92409" bIns="46205" rtlCol="0" anchor="b"/>
          <a:lstStyle>
            <a:lvl1pPr algn="r">
              <a:defRPr sz="1200"/>
            </a:lvl1pPr>
          </a:lstStyle>
          <a:p>
            <a:fld id="{A17374DB-E6CF-4630-A26E-6D6ADD2EE358}" type="slidenum">
              <a:rPr lang="en-GB" smtClean="0"/>
              <a:t>‹#›</a:t>
            </a:fld>
            <a:endParaRPr lang="en-GB"/>
          </a:p>
        </p:txBody>
      </p:sp>
    </p:spTree>
    <p:extLst>
      <p:ext uri="{BB962C8B-B14F-4D97-AF65-F5344CB8AC3E}">
        <p14:creationId xmlns:p14="http://schemas.microsoft.com/office/powerpoint/2010/main" val="3256124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7374DB-E6CF-4630-A26E-6D6ADD2EE358}" type="slidenum">
              <a:rPr lang="en-GB" smtClean="0"/>
              <a:t>1</a:t>
            </a:fld>
            <a:endParaRPr lang="en-GB"/>
          </a:p>
        </p:txBody>
      </p:sp>
    </p:spTree>
    <p:extLst>
      <p:ext uri="{BB962C8B-B14F-4D97-AF65-F5344CB8AC3E}">
        <p14:creationId xmlns:p14="http://schemas.microsoft.com/office/powerpoint/2010/main" val="28197175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Parkside Powerpoint (Gold)-1.jpg"/>
          <p:cNvPicPr>
            <a:picLocks noChangeAspect="1"/>
          </p:cNvPicPr>
          <p:nvPr/>
        </p:nvPicPr>
        <p:blipFill rotWithShape="1">
          <a:blip r:embed="rId2">
            <a:extLst>
              <a:ext uri="{28A0092B-C50C-407E-A947-70E740481C1C}">
                <a14:useLocalDpi xmlns:a14="http://schemas.microsoft.com/office/drawing/2010/main" val="0"/>
              </a:ext>
            </a:extLst>
          </a:blip>
          <a:srcRect b="14093"/>
          <a:stretch/>
        </p:blipFill>
        <p:spPr bwMode="auto">
          <a:xfrm>
            <a:off x="0" y="0"/>
            <a:ext cx="9144000" cy="58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555999"/>
            <a:ext cx="7772400" cy="994834"/>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4423834"/>
            <a:ext cx="6400800" cy="12149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82160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8" descr="Parkside Powerpoint (Gold)-2.jpg"/>
          <p:cNvPicPr>
            <a:picLocks noChangeAspect="1"/>
          </p:cNvPicPr>
          <p:nvPr/>
        </p:nvPicPr>
        <p:blipFill rotWithShape="1">
          <a:blip r:embed="rId2">
            <a:extLst>
              <a:ext uri="{28A0092B-C50C-407E-A947-70E740481C1C}">
                <a14:useLocalDpi xmlns:a14="http://schemas.microsoft.com/office/drawing/2010/main" val="0"/>
              </a:ext>
            </a:extLst>
          </a:blip>
          <a:srcRect b="14430"/>
          <a:stretch/>
        </p:blipFill>
        <p:spPr bwMode="auto">
          <a:xfrm>
            <a:off x="0" y="0"/>
            <a:ext cx="9144000" cy="586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921000"/>
            <a:ext cx="7772400" cy="679450"/>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5244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0"/>
            <a:ext cx="6453717" cy="814388"/>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2148417"/>
            <a:ext cx="8229600" cy="3977746"/>
          </a:xfrm>
        </p:spPr>
        <p:txBody>
          <a:bodyPr/>
          <a:lstStyle>
            <a:lvl1pPr>
              <a:buClr>
                <a:srgbClr val="1295DE"/>
              </a:buClr>
              <a:defRPr/>
            </a:lvl1pPr>
            <a:lvl2pPr>
              <a:buClr>
                <a:srgbClr val="1295DE"/>
              </a:buClr>
              <a:defRPr/>
            </a:lvl2pPr>
            <a:lvl3pPr>
              <a:buClr>
                <a:srgbClr val="1295DE"/>
              </a:buClr>
              <a:defRPr/>
            </a:lvl3pPr>
            <a:lvl4pPr>
              <a:buClr>
                <a:srgbClr val="1295DE"/>
              </a:buClr>
              <a:defRPr/>
            </a:lvl4pPr>
            <a:lvl5pPr>
              <a:buClr>
                <a:srgbClr val="1295D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35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8" descr="Parkside Powerpoint (Gold)-4.jpg"/>
          <p:cNvPicPr>
            <a:picLocks noChangeAspect="1"/>
          </p:cNvPicPr>
          <p:nvPr/>
        </p:nvPicPr>
        <p:blipFill rotWithShape="1">
          <a:blip r:embed="rId2">
            <a:extLst>
              <a:ext uri="{28A0092B-C50C-407E-A947-70E740481C1C}">
                <a14:useLocalDpi xmlns:a14="http://schemas.microsoft.com/office/drawing/2010/main" val="0"/>
              </a:ext>
            </a:extLst>
          </a:blip>
          <a:srcRect b="14768"/>
          <a:stretch/>
        </p:blipFill>
        <p:spPr bwMode="auto">
          <a:xfrm>
            <a:off x="0" y="0"/>
            <a:ext cx="9144000" cy="584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66750"/>
            <a:ext cx="6453717" cy="814388"/>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2148417"/>
            <a:ext cx="8229600" cy="3977746"/>
          </a:xfrm>
        </p:spPr>
        <p:txBody>
          <a:bodyPr/>
          <a:lstStyle>
            <a:lvl1pPr>
              <a:buClr>
                <a:srgbClr val="1295DE"/>
              </a:buClr>
              <a:defRPr/>
            </a:lvl1pPr>
            <a:lvl2pPr>
              <a:buClr>
                <a:srgbClr val="1295DE"/>
              </a:buClr>
              <a:defRPr/>
            </a:lvl2pPr>
            <a:lvl3pPr>
              <a:buClr>
                <a:srgbClr val="1295DE"/>
              </a:buClr>
              <a:defRPr/>
            </a:lvl3pPr>
            <a:lvl4pPr>
              <a:buClr>
                <a:srgbClr val="1295DE"/>
              </a:buClr>
              <a:defRPr/>
            </a:lvl4pPr>
            <a:lvl5pPr>
              <a:buClr>
                <a:srgbClr val="1295D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4200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7916"/>
            <a:ext cx="5935133" cy="88900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180167"/>
            <a:ext cx="4038600" cy="3945996"/>
          </a:xfrm>
        </p:spPr>
        <p:txBody>
          <a:bodyPr/>
          <a:lstStyle>
            <a:lvl1pPr>
              <a:buClr>
                <a:srgbClr val="1295DE"/>
              </a:buClr>
              <a:defRPr sz="2800"/>
            </a:lvl1pPr>
            <a:lvl2pPr>
              <a:buClr>
                <a:srgbClr val="1295DE"/>
              </a:buClr>
              <a:defRPr sz="2400"/>
            </a:lvl2pPr>
            <a:lvl3pPr>
              <a:buClr>
                <a:srgbClr val="1295DE"/>
              </a:buClr>
              <a:defRPr sz="2000"/>
            </a:lvl3pPr>
            <a:lvl4pPr>
              <a:buClr>
                <a:srgbClr val="1295DE"/>
              </a:buClr>
              <a:defRPr sz="1800"/>
            </a:lvl4pPr>
            <a:lvl5pPr>
              <a:buClr>
                <a:srgbClr val="1295DE"/>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180167"/>
            <a:ext cx="4038600" cy="3945996"/>
          </a:xfrm>
        </p:spPr>
        <p:txBody>
          <a:bodyPr/>
          <a:lstStyle>
            <a:lvl1pPr>
              <a:buClr>
                <a:srgbClr val="1295DE"/>
              </a:buClr>
              <a:defRPr sz="2800"/>
            </a:lvl1pPr>
            <a:lvl2pPr>
              <a:buClr>
                <a:srgbClr val="1295DE"/>
              </a:buClr>
              <a:defRPr sz="2400"/>
            </a:lvl2pPr>
            <a:lvl3pPr>
              <a:buClr>
                <a:srgbClr val="1295DE"/>
              </a:buClr>
              <a:defRPr sz="2000"/>
            </a:lvl3pPr>
            <a:lvl4pPr>
              <a:buClr>
                <a:srgbClr val="1295DE"/>
              </a:buClr>
              <a:defRPr sz="1800"/>
            </a:lvl4pPr>
            <a:lvl5pPr>
              <a:buClr>
                <a:srgbClr val="1295DE"/>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8936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624416"/>
            <a:ext cx="7006167" cy="793221"/>
          </a:xfrm>
        </p:spPr>
        <p:txBody>
          <a:bodyPr/>
          <a:lstStyle/>
          <a:p>
            <a:r>
              <a:rPr lang="en-US"/>
              <a:t>Click to edit Master title style</a:t>
            </a:r>
            <a:endParaRPr lang="en-US" dirty="0"/>
          </a:p>
        </p:txBody>
      </p:sp>
    </p:spTree>
    <p:extLst>
      <p:ext uri="{BB962C8B-B14F-4D97-AF65-F5344CB8AC3E}">
        <p14:creationId xmlns:p14="http://schemas.microsoft.com/office/powerpoint/2010/main" val="1645554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478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96032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32" name="Picture 1" descr="Parkside Powerpoint (Gold)-3.jpg"/>
          <p:cNvPicPr>
            <a:picLocks noChangeAspect="1"/>
          </p:cNvPicPr>
          <p:nvPr/>
        </p:nvPicPr>
        <p:blipFill rotWithShape="1">
          <a:blip r:embed="rId10">
            <a:extLst>
              <a:ext uri="{28A0092B-C50C-407E-A947-70E740481C1C}">
                <a14:useLocalDpi xmlns:a14="http://schemas.microsoft.com/office/drawing/2010/main" val="0"/>
              </a:ext>
            </a:extLst>
          </a:blip>
          <a:srcRect b="14262"/>
          <a:stretch/>
        </p:blipFill>
        <p:spPr bwMode="auto">
          <a:xfrm>
            <a:off x="0" y="0"/>
            <a:ext cx="9144000" cy="587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5879938"/>
            <a:ext cx="9144000" cy="97806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 name="Picture 1"/>
          <p:cNvPicPr>
            <a:picLocks noChangeAspect="1"/>
          </p:cNvPicPr>
          <p:nvPr userDrawn="1"/>
        </p:nvPicPr>
        <p:blipFill rotWithShape="1">
          <a:blip r:embed="rId11">
            <a:extLst>
              <a:ext uri="{28A0092B-C50C-407E-A947-70E740481C1C}">
                <a14:useLocalDpi xmlns:a14="http://schemas.microsoft.com/office/drawing/2010/main" val="0"/>
              </a:ext>
            </a:extLst>
          </a:blip>
          <a:srcRect r="21150"/>
          <a:stretch/>
        </p:blipFill>
        <p:spPr>
          <a:xfrm>
            <a:off x="367850" y="5997576"/>
            <a:ext cx="5737675" cy="700398"/>
          </a:xfrm>
          <a:prstGeom prst="rect">
            <a:avLst/>
          </a:prstGeom>
        </p:spPr>
      </p:pic>
      <p:pic>
        <p:nvPicPr>
          <p:cNvPr id="10" name="Picture 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657247" y="5997575"/>
            <a:ext cx="1139163" cy="695789"/>
          </a:xfrm>
          <a:prstGeom prst="rect">
            <a:avLst/>
          </a:prstGeom>
        </p:spPr>
      </p:pic>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111802" y="6080277"/>
            <a:ext cx="1500770" cy="530384"/>
          </a:xfrm>
          <a:prstGeom prst="rect">
            <a:avLst/>
          </a:prstGeom>
        </p:spPr>
      </p:pic>
    </p:spTree>
  </p:cSld>
  <p:clrMap bg1="lt1" tx1="dk1" bg2="lt2" tx2="dk2" accent1="accent1" accent2="accent2" accent3="accent3" accent4="accent4" accent5="accent5" accent6="accent6" hlink="hlink" folHlink="folHlink"/>
  <p:sldLayoutIdLst>
    <p:sldLayoutId id="2147493518" r:id="rId1"/>
    <p:sldLayoutId id="2147493519" r:id="rId2"/>
    <p:sldLayoutId id="2147493513" r:id="rId3"/>
    <p:sldLayoutId id="2147493520" r:id="rId4"/>
    <p:sldLayoutId id="2147493514" r:id="rId5"/>
    <p:sldLayoutId id="2147493515" r:id="rId6"/>
    <p:sldLayoutId id="2147493516" r:id="rId7"/>
    <p:sldLayoutId id="2147493517" r:id="rId8"/>
  </p:sldLayoutIdLst>
  <p:hf sldNum="0" hdr="0" ftr="0" dt="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Arial"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Arial"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Arial"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Arial"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Arial"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Arial"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Arial"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Arial"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formtimeideas.com/numeracy" TargetMode="External"/><Relationship Id="rId2" Type="http://schemas.openxmlformats.org/officeDocument/2006/relationships/hyperlink" Target="https://formtimeideas.com/literacy"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7" name="Title 16"/>
          <p:cNvSpPr>
            <a:spLocks noGrp="1"/>
          </p:cNvSpPr>
          <p:nvPr>
            <p:ph type="ctrTitle"/>
          </p:nvPr>
        </p:nvSpPr>
        <p:spPr/>
        <p:txBody>
          <a:bodyPr/>
          <a:lstStyle/>
          <a:p>
            <a:r>
              <a:rPr lang="en-GB" sz="4000" dirty="0"/>
              <a:t>Tutor Time Review 2020-21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48111-90A8-41CE-BC0C-970ED16B29B1}"/>
              </a:ext>
            </a:extLst>
          </p:cNvPr>
          <p:cNvSpPr>
            <a:spLocks noGrp="1"/>
          </p:cNvSpPr>
          <p:nvPr>
            <p:ph type="title"/>
          </p:nvPr>
        </p:nvSpPr>
        <p:spPr/>
        <p:txBody>
          <a:bodyPr/>
          <a:lstStyle/>
          <a:p>
            <a:r>
              <a:rPr lang="en-GB" dirty="0"/>
              <a:t>Intent </a:t>
            </a:r>
          </a:p>
        </p:txBody>
      </p:sp>
      <p:sp>
        <p:nvSpPr>
          <p:cNvPr id="3" name="Content Placeholder 2">
            <a:extLst>
              <a:ext uri="{FF2B5EF4-FFF2-40B4-BE49-F238E27FC236}">
                <a16:creationId xmlns:a16="http://schemas.microsoft.com/office/drawing/2014/main" id="{ECC115E5-EA0E-4085-AA62-3F4F369E5618}"/>
              </a:ext>
            </a:extLst>
          </p:cNvPr>
          <p:cNvSpPr>
            <a:spLocks noGrp="1"/>
          </p:cNvSpPr>
          <p:nvPr>
            <p:ph idx="1"/>
          </p:nvPr>
        </p:nvSpPr>
        <p:spPr/>
        <p:txBody>
          <a:bodyPr/>
          <a:lstStyle/>
          <a:p>
            <a:pPr marL="0" indent="0">
              <a:buNone/>
            </a:pPr>
            <a:r>
              <a:rPr lang="en-GB" dirty="0"/>
              <a:t>Greater clarity of use of tutor time </a:t>
            </a:r>
          </a:p>
          <a:p>
            <a:pPr marL="0" indent="0">
              <a:buNone/>
            </a:pPr>
            <a:r>
              <a:rPr lang="en-GB" dirty="0"/>
              <a:t>Relevant and topical</a:t>
            </a:r>
          </a:p>
          <a:p>
            <a:pPr marL="0" indent="0">
              <a:buNone/>
            </a:pPr>
            <a:r>
              <a:rPr lang="en-GB" dirty="0"/>
              <a:t>Ensure all tutor messages are available for the students</a:t>
            </a:r>
          </a:p>
        </p:txBody>
      </p:sp>
    </p:spTree>
    <p:extLst>
      <p:ext uri="{BB962C8B-B14F-4D97-AF65-F5344CB8AC3E}">
        <p14:creationId xmlns:p14="http://schemas.microsoft.com/office/powerpoint/2010/main" val="1632854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FA36E-82A9-4AF9-AF92-30A819FA6CCD}"/>
              </a:ext>
            </a:extLst>
          </p:cNvPr>
          <p:cNvSpPr>
            <a:spLocks noGrp="1"/>
          </p:cNvSpPr>
          <p:nvPr>
            <p:ph type="title"/>
          </p:nvPr>
        </p:nvSpPr>
        <p:spPr/>
        <p:txBody>
          <a:bodyPr/>
          <a:lstStyle/>
          <a:p>
            <a:r>
              <a:rPr lang="en-GB" dirty="0"/>
              <a:t>Character Education</a:t>
            </a:r>
          </a:p>
        </p:txBody>
      </p:sp>
      <p:sp>
        <p:nvSpPr>
          <p:cNvPr id="3" name="Content Placeholder 2">
            <a:extLst>
              <a:ext uri="{FF2B5EF4-FFF2-40B4-BE49-F238E27FC236}">
                <a16:creationId xmlns:a16="http://schemas.microsoft.com/office/drawing/2014/main" id="{498B5842-DA58-42F6-8F69-2B59EBBB1D28}"/>
              </a:ext>
            </a:extLst>
          </p:cNvPr>
          <p:cNvSpPr>
            <a:spLocks noGrp="1"/>
          </p:cNvSpPr>
          <p:nvPr>
            <p:ph idx="1"/>
          </p:nvPr>
        </p:nvSpPr>
        <p:spPr/>
        <p:txBody>
          <a:bodyPr/>
          <a:lstStyle/>
          <a:p>
            <a:pPr marL="0" indent="0">
              <a:buNone/>
            </a:pPr>
            <a:r>
              <a:rPr lang="en-GB" sz="2800" dirty="0"/>
              <a:t>A person’s ‘character’ develops over time and in a range of contexts, and is shaped by unknown and unpredictable events. </a:t>
            </a:r>
          </a:p>
          <a:p>
            <a:pPr marL="0" indent="0">
              <a:buNone/>
            </a:pPr>
            <a:r>
              <a:rPr lang="en-GB" sz="2800" dirty="0"/>
              <a:t>However, a planned approach to providing opportunities to develop character-based skills and attributes has been shown to make a difference to outcomes for children and young people.</a:t>
            </a:r>
          </a:p>
        </p:txBody>
      </p:sp>
    </p:spTree>
    <p:extLst>
      <p:ext uri="{BB962C8B-B14F-4D97-AF65-F5344CB8AC3E}">
        <p14:creationId xmlns:p14="http://schemas.microsoft.com/office/powerpoint/2010/main" val="1334046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9AC31-C760-4061-9D85-EF03AC9133A5}"/>
              </a:ext>
            </a:extLst>
          </p:cNvPr>
          <p:cNvSpPr>
            <a:spLocks noGrp="1"/>
          </p:cNvSpPr>
          <p:nvPr>
            <p:ph type="title"/>
          </p:nvPr>
        </p:nvSpPr>
        <p:spPr/>
        <p:txBody>
          <a:bodyPr/>
          <a:lstStyle/>
          <a:p>
            <a:r>
              <a:rPr lang="en-GB" dirty="0"/>
              <a:t>Aims</a:t>
            </a:r>
          </a:p>
        </p:txBody>
      </p:sp>
      <p:sp>
        <p:nvSpPr>
          <p:cNvPr id="3" name="Content Placeholder 2">
            <a:extLst>
              <a:ext uri="{FF2B5EF4-FFF2-40B4-BE49-F238E27FC236}">
                <a16:creationId xmlns:a16="http://schemas.microsoft.com/office/drawing/2014/main" id="{962D8360-70A4-4182-80F2-C75F70B913EC}"/>
              </a:ext>
            </a:extLst>
          </p:cNvPr>
          <p:cNvSpPr>
            <a:spLocks noGrp="1"/>
          </p:cNvSpPr>
          <p:nvPr>
            <p:ph idx="1"/>
          </p:nvPr>
        </p:nvSpPr>
        <p:spPr>
          <a:xfrm>
            <a:off x="457200" y="1908574"/>
            <a:ext cx="8229600" cy="3977746"/>
          </a:xfrm>
        </p:spPr>
        <p:txBody>
          <a:bodyPr/>
          <a:lstStyle/>
          <a:p>
            <a:pPr marL="0" lvl="0" indent="0">
              <a:buNone/>
            </a:pPr>
            <a:r>
              <a:rPr lang="en-GB" dirty="0"/>
              <a:t>Enable pupils to develop:</a:t>
            </a:r>
            <a:endParaRPr lang="en-US" sz="2800" dirty="0"/>
          </a:p>
          <a:p>
            <a:pPr lvl="0"/>
            <a:r>
              <a:rPr lang="en-US" sz="2800" dirty="0"/>
              <a:t>interpersonal and social effectiveness</a:t>
            </a:r>
            <a:endParaRPr lang="en-GB" sz="2800" dirty="0"/>
          </a:p>
          <a:p>
            <a:pPr lvl="0"/>
            <a:r>
              <a:rPr lang="en-US" sz="2800" dirty="0"/>
              <a:t>self-awareness</a:t>
            </a:r>
            <a:endParaRPr lang="en-GB" sz="2800" dirty="0"/>
          </a:p>
          <a:p>
            <a:pPr lvl="0"/>
            <a:r>
              <a:rPr lang="en-US" sz="2800" dirty="0"/>
              <a:t>values</a:t>
            </a:r>
            <a:endParaRPr lang="en-GB" sz="2800" dirty="0"/>
          </a:p>
          <a:p>
            <a:pPr lvl="0"/>
            <a:r>
              <a:rPr lang="en-US" sz="2800" dirty="0"/>
              <a:t>resilience</a:t>
            </a:r>
            <a:endParaRPr lang="en-GB" sz="2800" dirty="0"/>
          </a:p>
          <a:p>
            <a:pPr lvl="0"/>
            <a:r>
              <a:rPr lang="en-US" sz="2800" dirty="0"/>
              <a:t>effectiveness within a wider community</a:t>
            </a:r>
            <a:endParaRPr lang="en-GB" sz="2800" dirty="0"/>
          </a:p>
          <a:p>
            <a:r>
              <a:rPr lang="en-US" sz="2800" dirty="0"/>
              <a:t>risk management</a:t>
            </a:r>
            <a:endParaRPr lang="en-GB" sz="2800" dirty="0"/>
          </a:p>
        </p:txBody>
      </p:sp>
    </p:spTree>
    <p:extLst>
      <p:ext uri="{BB962C8B-B14F-4D97-AF65-F5344CB8AC3E}">
        <p14:creationId xmlns:p14="http://schemas.microsoft.com/office/powerpoint/2010/main" val="2013239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E228CC-B197-41B8-958D-6D4FBCF4E965}"/>
              </a:ext>
            </a:extLst>
          </p:cNvPr>
          <p:cNvPicPr/>
          <p:nvPr/>
        </p:nvPicPr>
        <p:blipFill>
          <a:blip r:embed="rId2">
            <a:extLst>
              <a:ext uri="{28A0092B-C50C-407E-A947-70E740481C1C}">
                <a14:useLocalDpi xmlns:a14="http://schemas.microsoft.com/office/drawing/2010/main" val="0"/>
              </a:ext>
            </a:extLst>
          </a:blip>
          <a:stretch>
            <a:fillRect/>
          </a:stretch>
        </p:blipFill>
        <p:spPr>
          <a:xfrm>
            <a:off x="151382" y="322937"/>
            <a:ext cx="5493895" cy="5553207"/>
          </a:xfrm>
          <a:prstGeom prst="rect">
            <a:avLst/>
          </a:prstGeom>
        </p:spPr>
      </p:pic>
      <p:sp>
        <p:nvSpPr>
          <p:cNvPr id="2" name="TextBox 1">
            <a:extLst>
              <a:ext uri="{FF2B5EF4-FFF2-40B4-BE49-F238E27FC236}">
                <a16:creationId xmlns:a16="http://schemas.microsoft.com/office/drawing/2014/main" id="{D048B7A9-F200-47EF-9DC5-78E8E110351F}"/>
              </a:ext>
            </a:extLst>
          </p:cNvPr>
          <p:cNvSpPr txBox="1"/>
          <p:nvPr/>
        </p:nvSpPr>
        <p:spPr>
          <a:xfrm>
            <a:off x="5795177" y="2858319"/>
            <a:ext cx="4030299" cy="1015663"/>
          </a:xfrm>
          <a:prstGeom prst="rect">
            <a:avLst/>
          </a:prstGeom>
          <a:noFill/>
        </p:spPr>
        <p:txBody>
          <a:bodyPr wrap="square" rtlCol="0">
            <a:spAutoFit/>
          </a:bodyPr>
          <a:lstStyle/>
          <a:p>
            <a:pPr marL="342900" indent="-342900">
              <a:buFont typeface="Arial" panose="020B0604020202020204" pitchFamily="34" charset="0"/>
              <a:buChar char="•"/>
            </a:pPr>
            <a:r>
              <a:rPr lang="en-GB" sz="2000" dirty="0"/>
              <a:t>Character Education</a:t>
            </a:r>
          </a:p>
          <a:p>
            <a:pPr marL="342900" indent="-342900">
              <a:buFont typeface="Arial" panose="020B0604020202020204" pitchFamily="34" charset="0"/>
              <a:buChar char="•"/>
            </a:pPr>
            <a:r>
              <a:rPr lang="en-GB" sz="2000" dirty="0"/>
              <a:t>LORIC</a:t>
            </a:r>
          </a:p>
          <a:p>
            <a:pPr marL="342900" indent="-342900">
              <a:buFont typeface="Arial" panose="020B0604020202020204" pitchFamily="34" charset="0"/>
              <a:buChar char="•"/>
            </a:pPr>
            <a:r>
              <a:rPr lang="en-GB" sz="2000" dirty="0"/>
              <a:t>Proactive and Reactive</a:t>
            </a:r>
          </a:p>
        </p:txBody>
      </p:sp>
      <p:sp>
        <p:nvSpPr>
          <p:cNvPr id="4" name="Title 3"/>
          <p:cNvSpPr>
            <a:spLocks noGrp="1"/>
          </p:cNvSpPr>
          <p:nvPr>
            <p:ph type="title"/>
          </p:nvPr>
        </p:nvSpPr>
        <p:spPr>
          <a:xfrm>
            <a:off x="5381469" y="2000874"/>
            <a:ext cx="3762531" cy="814388"/>
          </a:xfrm>
        </p:spPr>
        <p:txBody>
          <a:bodyPr/>
          <a:lstStyle/>
          <a:p>
            <a:r>
              <a:rPr lang="en-GB" sz="2400" dirty="0"/>
              <a:t>Linking tutor time and PD</a:t>
            </a:r>
          </a:p>
        </p:txBody>
      </p:sp>
      <p:sp>
        <p:nvSpPr>
          <p:cNvPr id="3" name="TextBox 2">
            <a:extLst>
              <a:ext uri="{FF2B5EF4-FFF2-40B4-BE49-F238E27FC236}">
                <a16:creationId xmlns:a16="http://schemas.microsoft.com/office/drawing/2014/main" id="{7BB0247E-D884-4B23-9624-2E86DF624FB9}"/>
              </a:ext>
            </a:extLst>
          </p:cNvPr>
          <p:cNvSpPr txBox="1"/>
          <p:nvPr/>
        </p:nvSpPr>
        <p:spPr>
          <a:xfrm>
            <a:off x="151382" y="173037"/>
            <a:ext cx="5493895" cy="523220"/>
          </a:xfrm>
          <a:prstGeom prst="rect">
            <a:avLst/>
          </a:prstGeom>
          <a:solidFill>
            <a:schemeClr val="bg1"/>
          </a:solidFill>
          <a:ln>
            <a:solidFill>
              <a:srgbClr val="855FB3"/>
            </a:solidFill>
            <a:prstDash val="dash"/>
          </a:ln>
        </p:spPr>
        <p:txBody>
          <a:bodyPr wrap="square" rtlCol="0">
            <a:spAutoFit/>
          </a:bodyPr>
          <a:lstStyle/>
          <a:p>
            <a:pPr algn="ctr"/>
            <a:r>
              <a:rPr lang="en-GB" sz="2800" dirty="0">
                <a:latin typeface="AR BERKLEY" panose="02000000000000000000" pitchFamily="2" charset="0"/>
              </a:rPr>
              <a:t>Your child is our child</a:t>
            </a:r>
          </a:p>
        </p:txBody>
      </p:sp>
    </p:spTree>
    <p:extLst>
      <p:ext uri="{BB962C8B-B14F-4D97-AF65-F5344CB8AC3E}">
        <p14:creationId xmlns:p14="http://schemas.microsoft.com/office/powerpoint/2010/main" val="2833000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DB519-09E2-409A-B853-98D16B7CABC9}"/>
              </a:ext>
            </a:extLst>
          </p:cNvPr>
          <p:cNvSpPr>
            <a:spLocks noGrp="1"/>
          </p:cNvSpPr>
          <p:nvPr>
            <p:ph type="title"/>
          </p:nvPr>
        </p:nvSpPr>
        <p:spPr/>
        <p:txBody>
          <a:bodyPr/>
          <a:lstStyle/>
          <a:p>
            <a:r>
              <a:rPr lang="en-GB" dirty="0"/>
              <a:t>Implement</a:t>
            </a:r>
          </a:p>
        </p:txBody>
      </p:sp>
      <p:sp>
        <p:nvSpPr>
          <p:cNvPr id="3" name="Content Placeholder 2">
            <a:extLst>
              <a:ext uri="{FF2B5EF4-FFF2-40B4-BE49-F238E27FC236}">
                <a16:creationId xmlns:a16="http://schemas.microsoft.com/office/drawing/2014/main" id="{D6B85FCF-97DB-437C-91F5-3762FA92F996}"/>
              </a:ext>
            </a:extLst>
          </p:cNvPr>
          <p:cNvSpPr>
            <a:spLocks noGrp="1"/>
          </p:cNvSpPr>
          <p:nvPr>
            <p:ph idx="1"/>
          </p:nvPr>
        </p:nvSpPr>
        <p:spPr>
          <a:xfrm>
            <a:off x="232348" y="1908574"/>
            <a:ext cx="8731770" cy="3977746"/>
          </a:xfrm>
        </p:spPr>
        <p:txBody>
          <a:bodyPr/>
          <a:lstStyle/>
          <a:p>
            <a:r>
              <a:rPr lang="en-GB" sz="2000" dirty="0"/>
              <a:t>Assembly – rota as per design – to follow.</a:t>
            </a:r>
          </a:p>
          <a:p>
            <a:r>
              <a:rPr lang="en-GB" sz="2000" dirty="0"/>
              <a:t>Literacy </a:t>
            </a:r>
            <a:r>
              <a:rPr lang="en-GB" sz="2000" dirty="0" smtClean="0"/>
              <a:t>&amp; </a:t>
            </a:r>
            <a:r>
              <a:rPr lang="en-GB" sz="2000" dirty="0" smtClean="0"/>
              <a:t>Numeracy</a:t>
            </a:r>
            <a:r>
              <a:rPr lang="en-GB" sz="2000" dirty="0"/>
              <a:t>.</a:t>
            </a:r>
          </a:p>
          <a:p>
            <a:r>
              <a:rPr lang="en-GB" sz="2000" dirty="0"/>
              <a:t>Character – LORIC based and created by a team.</a:t>
            </a:r>
          </a:p>
          <a:p>
            <a:r>
              <a:rPr lang="en-GB" sz="2000" dirty="0"/>
              <a:t>Tutor catch up – </a:t>
            </a:r>
          </a:p>
          <a:p>
            <a:pPr marL="0" indent="0">
              <a:buNone/>
            </a:pPr>
            <a:r>
              <a:rPr lang="en-GB" sz="2000" dirty="0"/>
              <a:t>		</a:t>
            </a:r>
            <a:r>
              <a:rPr lang="en-GB" sz="2000" dirty="0" err="1"/>
              <a:t>inc.</a:t>
            </a:r>
            <a:r>
              <a:rPr lang="en-GB" sz="2000" dirty="0"/>
              <a:t> </a:t>
            </a:r>
            <a:r>
              <a:rPr lang="en-GB" sz="2000" dirty="0" err="1"/>
              <a:t>PiXL</a:t>
            </a:r>
            <a:r>
              <a:rPr lang="en-GB" sz="2000" dirty="0"/>
              <a:t> Edge </a:t>
            </a:r>
            <a:r>
              <a:rPr lang="en-GB" sz="1800" dirty="0"/>
              <a:t>(5 mentees per tutor as chosen by them)</a:t>
            </a:r>
          </a:p>
          <a:p>
            <a:pPr marL="0" indent="0">
              <a:buNone/>
            </a:pPr>
            <a:r>
              <a:rPr lang="en-GB" sz="2000" dirty="0"/>
              <a:t>		Weekly catch up of points and behaviour. </a:t>
            </a:r>
          </a:p>
          <a:p>
            <a:pPr marL="0" indent="0">
              <a:buNone/>
            </a:pPr>
            <a:r>
              <a:rPr lang="en-GB" sz="2000" dirty="0"/>
              <a:t>		Charity work and update of money raised. </a:t>
            </a:r>
          </a:p>
          <a:p>
            <a:pPr marL="0" indent="0">
              <a:buNone/>
            </a:pPr>
            <a:r>
              <a:rPr lang="en-GB" sz="2000" dirty="0"/>
              <a:t>		Time to talk.</a:t>
            </a:r>
          </a:p>
          <a:p>
            <a:r>
              <a:rPr lang="en-GB" sz="2000" dirty="0"/>
              <a:t>Global – SMSC provision – proactive and reactive approach – linked to CPOMS and relevant local/national/world news.</a:t>
            </a:r>
          </a:p>
          <a:p>
            <a:endParaRPr lang="en-GB" sz="2000" dirty="0"/>
          </a:p>
        </p:txBody>
      </p:sp>
    </p:spTree>
    <p:extLst>
      <p:ext uri="{BB962C8B-B14F-4D97-AF65-F5344CB8AC3E}">
        <p14:creationId xmlns:p14="http://schemas.microsoft.com/office/powerpoint/2010/main" val="3067541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D3D0F-C05C-4D15-B35B-FD04F6146D39}"/>
              </a:ext>
            </a:extLst>
          </p:cNvPr>
          <p:cNvSpPr>
            <a:spLocks noGrp="1"/>
          </p:cNvSpPr>
          <p:nvPr>
            <p:ph type="title"/>
          </p:nvPr>
        </p:nvSpPr>
        <p:spPr/>
        <p:txBody>
          <a:bodyPr/>
          <a:lstStyle/>
          <a:p>
            <a:r>
              <a:rPr lang="en-GB" dirty="0"/>
              <a:t>Weekly timetable</a:t>
            </a:r>
          </a:p>
        </p:txBody>
      </p:sp>
      <p:graphicFrame>
        <p:nvGraphicFramePr>
          <p:cNvPr id="4" name="Table 3">
            <a:extLst>
              <a:ext uri="{FF2B5EF4-FFF2-40B4-BE49-F238E27FC236}">
                <a16:creationId xmlns:a16="http://schemas.microsoft.com/office/drawing/2014/main" id="{F6127125-052F-4236-9CFD-BE4DE64BAAEB}"/>
              </a:ext>
            </a:extLst>
          </p:cNvPr>
          <p:cNvGraphicFramePr>
            <a:graphicFrameLocks noGrp="1"/>
          </p:cNvGraphicFramePr>
          <p:nvPr>
            <p:extLst>
              <p:ext uri="{D42A27DB-BD31-4B8C-83A1-F6EECF244321}">
                <p14:modId xmlns:p14="http://schemas.microsoft.com/office/powerpoint/2010/main" val="1538062171"/>
              </p:ext>
            </p:extLst>
          </p:nvPr>
        </p:nvGraphicFramePr>
        <p:xfrm>
          <a:off x="457199" y="1903751"/>
          <a:ext cx="8229602" cy="2665618"/>
        </p:xfrm>
        <a:graphic>
          <a:graphicData uri="http://schemas.openxmlformats.org/drawingml/2006/table">
            <a:tbl>
              <a:tblPr firstRow="1" firstCol="1" bandRow="1">
                <a:tableStyleId>{5C22544A-7EE6-4342-B048-85BDC9FD1C3A}</a:tableStyleId>
              </a:tblPr>
              <a:tblGrid>
                <a:gridCol w="1371207">
                  <a:extLst>
                    <a:ext uri="{9D8B030D-6E8A-4147-A177-3AD203B41FA5}">
                      <a16:colId xmlns:a16="http://schemas.microsoft.com/office/drawing/2014/main" val="68043687"/>
                    </a:ext>
                  </a:extLst>
                </a:gridCol>
                <a:gridCol w="1371207">
                  <a:extLst>
                    <a:ext uri="{9D8B030D-6E8A-4147-A177-3AD203B41FA5}">
                      <a16:colId xmlns:a16="http://schemas.microsoft.com/office/drawing/2014/main" val="1747706841"/>
                    </a:ext>
                  </a:extLst>
                </a:gridCol>
                <a:gridCol w="1371797">
                  <a:extLst>
                    <a:ext uri="{9D8B030D-6E8A-4147-A177-3AD203B41FA5}">
                      <a16:colId xmlns:a16="http://schemas.microsoft.com/office/drawing/2014/main" val="2500262576"/>
                    </a:ext>
                  </a:extLst>
                </a:gridCol>
                <a:gridCol w="1371797">
                  <a:extLst>
                    <a:ext uri="{9D8B030D-6E8A-4147-A177-3AD203B41FA5}">
                      <a16:colId xmlns:a16="http://schemas.microsoft.com/office/drawing/2014/main" val="669287523"/>
                    </a:ext>
                  </a:extLst>
                </a:gridCol>
                <a:gridCol w="1371797">
                  <a:extLst>
                    <a:ext uri="{9D8B030D-6E8A-4147-A177-3AD203B41FA5}">
                      <a16:colId xmlns:a16="http://schemas.microsoft.com/office/drawing/2014/main" val="1242829433"/>
                    </a:ext>
                  </a:extLst>
                </a:gridCol>
                <a:gridCol w="1371797">
                  <a:extLst>
                    <a:ext uri="{9D8B030D-6E8A-4147-A177-3AD203B41FA5}">
                      <a16:colId xmlns:a16="http://schemas.microsoft.com/office/drawing/2014/main" val="4150417274"/>
                    </a:ext>
                  </a:extLst>
                </a:gridCol>
              </a:tblGrid>
              <a:tr h="438122">
                <a:tc>
                  <a:txBody>
                    <a:bodyPr/>
                    <a:lstStyle/>
                    <a:p>
                      <a:pPr algn="ctr">
                        <a:lnSpc>
                          <a:spcPct val="107000"/>
                        </a:lnSpc>
                        <a:spcAft>
                          <a:spcPts val="0"/>
                        </a:spcAft>
                      </a:pPr>
                      <a:r>
                        <a:rPr lang="en-GB" sz="1400">
                          <a:solidFill>
                            <a:schemeClr val="tx1"/>
                          </a:solidFill>
                          <a:effectLst/>
                        </a:rPr>
                        <a:t>Day</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400">
                          <a:solidFill>
                            <a:schemeClr val="tx1"/>
                          </a:solidFill>
                          <a:effectLst/>
                        </a:rPr>
                        <a:t>Year 7</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400">
                          <a:solidFill>
                            <a:schemeClr val="tx1"/>
                          </a:solidFill>
                          <a:effectLst/>
                        </a:rPr>
                        <a:t>Year 8</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400">
                          <a:solidFill>
                            <a:schemeClr val="tx1"/>
                          </a:solidFill>
                          <a:effectLst/>
                        </a:rPr>
                        <a:t>Year 9</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400">
                          <a:solidFill>
                            <a:schemeClr val="tx1"/>
                          </a:solidFill>
                          <a:effectLst/>
                        </a:rPr>
                        <a:t>Year 10</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400">
                          <a:solidFill>
                            <a:schemeClr val="tx1"/>
                          </a:solidFill>
                          <a:effectLst/>
                        </a:rPr>
                        <a:t>Year 11</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9144168"/>
                  </a:ext>
                </a:extLst>
              </a:tr>
              <a:tr h="438122">
                <a:tc>
                  <a:txBody>
                    <a:bodyPr/>
                    <a:lstStyle/>
                    <a:p>
                      <a:pPr algn="ctr">
                        <a:lnSpc>
                          <a:spcPct val="107000"/>
                        </a:lnSpc>
                        <a:spcAft>
                          <a:spcPts val="0"/>
                        </a:spcAft>
                      </a:pPr>
                      <a:r>
                        <a:rPr lang="en-GB" sz="1400">
                          <a:solidFill>
                            <a:schemeClr val="tx1"/>
                          </a:solidFill>
                          <a:effectLst/>
                        </a:rPr>
                        <a:t>Monday</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400" dirty="0">
                          <a:solidFill>
                            <a:schemeClr val="tx1"/>
                          </a:solidFill>
                          <a:effectLst/>
                        </a:rPr>
                        <a:t>Assembly</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ct val="107000"/>
                        </a:lnSpc>
                        <a:spcAft>
                          <a:spcPts val="0"/>
                        </a:spcAft>
                      </a:pPr>
                      <a:r>
                        <a:rPr lang="en-GB" sz="1400" dirty="0" smtClean="0">
                          <a:solidFill>
                            <a:schemeClr val="tx1"/>
                          </a:solidFill>
                          <a:effectLst/>
                        </a:rPr>
                        <a:t>Literacy</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ct val="107000"/>
                        </a:lnSpc>
                        <a:spcAft>
                          <a:spcPts val="0"/>
                        </a:spcAft>
                      </a:pPr>
                      <a:r>
                        <a:rPr lang="en-GB" sz="1400" dirty="0" smtClean="0">
                          <a:solidFill>
                            <a:schemeClr val="tx1"/>
                          </a:solidFill>
                          <a:effectLst/>
                        </a:rPr>
                        <a:t>Literacy</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ct val="107000"/>
                        </a:lnSpc>
                        <a:spcAft>
                          <a:spcPts val="0"/>
                        </a:spcAft>
                      </a:pPr>
                      <a:r>
                        <a:rPr lang="en-GB" sz="1400" dirty="0" smtClean="0">
                          <a:solidFill>
                            <a:schemeClr val="tx1"/>
                          </a:solidFill>
                          <a:effectLst/>
                        </a:rPr>
                        <a:t>Literacy</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GB" sz="1400" dirty="0" smtClean="0">
                          <a:solidFill>
                            <a:schemeClr val="tx1"/>
                          </a:solidFill>
                          <a:effectLst/>
                        </a:rPr>
                        <a:t>Aspire</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457367691"/>
                  </a:ext>
                </a:extLst>
              </a:tr>
              <a:tr h="438122">
                <a:tc>
                  <a:txBody>
                    <a:bodyPr/>
                    <a:lstStyle/>
                    <a:p>
                      <a:pPr algn="ctr">
                        <a:lnSpc>
                          <a:spcPct val="107000"/>
                        </a:lnSpc>
                        <a:spcAft>
                          <a:spcPts val="0"/>
                        </a:spcAft>
                      </a:pPr>
                      <a:r>
                        <a:rPr lang="en-GB" sz="1400">
                          <a:solidFill>
                            <a:schemeClr val="tx1"/>
                          </a:solidFill>
                          <a:effectLst/>
                        </a:rPr>
                        <a:t>Tuesday</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400" dirty="0" smtClean="0">
                          <a:solidFill>
                            <a:schemeClr val="tx1"/>
                          </a:solidFill>
                          <a:effectLst/>
                        </a:rPr>
                        <a:t>Literacy</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ct val="107000"/>
                        </a:lnSpc>
                        <a:spcAft>
                          <a:spcPts val="0"/>
                        </a:spcAft>
                      </a:pPr>
                      <a:r>
                        <a:rPr lang="en-GB" sz="1400" dirty="0">
                          <a:solidFill>
                            <a:schemeClr val="tx1"/>
                          </a:solidFill>
                          <a:effectLst/>
                        </a:rPr>
                        <a:t>Assembly</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ct val="107000"/>
                        </a:lnSpc>
                        <a:spcAft>
                          <a:spcPts val="0"/>
                        </a:spcAft>
                      </a:pPr>
                      <a:r>
                        <a:rPr lang="en-GB" sz="1400" dirty="0">
                          <a:solidFill>
                            <a:schemeClr val="tx1"/>
                          </a:solidFill>
                          <a:effectLst/>
                        </a:rPr>
                        <a:t>Character</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99"/>
                    </a:solidFill>
                  </a:tcPr>
                </a:tc>
                <a:tc>
                  <a:txBody>
                    <a:bodyPr/>
                    <a:lstStyle/>
                    <a:p>
                      <a:pPr algn="ctr">
                        <a:lnSpc>
                          <a:spcPct val="107000"/>
                        </a:lnSpc>
                        <a:spcAft>
                          <a:spcPts val="0"/>
                        </a:spcAft>
                      </a:pPr>
                      <a:r>
                        <a:rPr lang="en-GB" sz="1400" dirty="0">
                          <a:solidFill>
                            <a:schemeClr val="tx1"/>
                          </a:solidFill>
                          <a:effectLst/>
                        </a:rPr>
                        <a:t>Character</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99"/>
                    </a:solidFill>
                  </a:tcPr>
                </a:tc>
                <a:tc rowSpan="3">
                  <a:txBody>
                    <a:bodyPr/>
                    <a:lstStyle/>
                    <a:p>
                      <a:pPr algn="ctr">
                        <a:lnSpc>
                          <a:spcPct val="107000"/>
                        </a:lnSpc>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Intervention work</a:t>
                      </a: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7139501"/>
                  </a:ext>
                </a:extLst>
              </a:tr>
              <a:tr h="438122">
                <a:tc>
                  <a:txBody>
                    <a:bodyPr/>
                    <a:lstStyle/>
                    <a:p>
                      <a:pPr algn="ctr">
                        <a:lnSpc>
                          <a:spcPct val="107000"/>
                        </a:lnSpc>
                        <a:spcAft>
                          <a:spcPts val="0"/>
                        </a:spcAft>
                      </a:pPr>
                      <a:r>
                        <a:rPr lang="en-GB" sz="1400">
                          <a:solidFill>
                            <a:schemeClr val="tx1"/>
                          </a:solidFill>
                          <a:effectLst/>
                        </a:rPr>
                        <a:t>Wednesday</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400" dirty="0">
                          <a:solidFill>
                            <a:schemeClr val="tx1"/>
                          </a:solidFill>
                          <a:effectLst/>
                        </a:rPr>
                        <a:t>Character</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99"/>
                    </a:solidFill>
                  </a:tcPr>
                </a:tc>
                <a:tc>
                  <a:txBody>
                    <a:bodyPr/>
                    <a:lstStyle/>
                    <a:p>
                      <a:pPr algn="ctr">
                        <a:lnSpc>
                          <a:spcPct val="107000"/>
                        </a:lnSpc>
                        <a:spcAft>
                          <a:spcPts val="0"/>
                        </a:spcAft>
                      </a:pPr>
                      <a:r>
                        <a:rPr lang="en-GB" sz="1400" dirty="0">
                          <a:solidFill>
                            <a:schemeClr val="tx1"/>
                          </a:solidFill>
                          <a:effectLst/>
                        </a:rPr>
                        <a:t>Character</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99"/>
                    </a:solidFill>
                  </a:tcPr>
                </a:tc>
                <a:tc>
                  <a:txBody>
                    <a:bodyPr/>
                    <a:lstStyle/>
                    <a:p>
                      <a:pPr algn="ctr">
                        <a:lnSpc>
                          <a:spcPct val="107000"/>
                        </a:lnSpc>
                        <a:spcAft>
                          <a:spcPts val="0"/>
                        </a:spcAft>
                      </a:pPr>
                      <a:r>
                        <a:rPr lang="en-GB" sz="1400" dirty="0">
                          <a:solidFill>
                            <a:schemeClr val="tx1"/>
                          </a:solidFill>
                          <a:effectLst/>
                        </a:rPr>
                        <a:t>Assembly</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ct val="107000"/>
                        </a:lnSpc>
                        <a:spcAft>
                          <a:spcPts val="0"/>
                        </a:spcAft>
                      </a:pPr>
                      <a:r>
                        <a:rPr lang="en-GB" sz="1400" dirty="0">
                          <a:solidFill>
                            <a:schemeClr val="tx1"/>
                          </a:solidFill>
                          <a:effectLst/>
                        </a:rPr>
                        <a:t>Global</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pPr algn="ctr">
                        <a:lnSpc>
                          <a:spcPct val="107000"/>
                        </a:lnSpc>
                        <a:spcAft>
                          <a:spcPts val="0"/>
                        </a:spcAft>
                      </a:pP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74833768"/>
                  </a:ext>
                </a:extLst>
              </a:tr>
              <a:tr h="438122">
                <a:tc>
                  <a:txBody>
                    <a:bodyPr/>
                    <a:lstStyle/>
                    <a:p>
                      <a:pPr algn="ctr">
                        <a:lnSpc>
                          <a:spcPct val="107000"/>
                        </a:lnSpc>
                        <a:spcAft>
                          <a:spcPts val="0"/>
                        </a:spcAft>
                      </a:pPr>
                      <a:r>
                        <a:rPr lang="en-GB" sz="1400">
                          <a:solidFill>
                            <a:schemeClr val="tx1"/>
                          </a:solidFill>
                          <a:effectLst/>
                        </a:rPr>
                        <a:t>Thursday</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GB" sz="1400" dirty="0">
                          <a:solidFill>
                            <a:schemeClr val="tx1"/>
                          </a:solidFill>
                          <a:effectLst/>
                        </a:rPr>
                        <a:t>Global</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GB" sz="1400" dirty="0">
                          <a:solidFill>
                            <a:schemeClr val="tx1"/>
                          </a:solidFill>
                          <a:effectLst/>
                        </a:rPr>
                        <a:t>Global</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GB" sz="1400" dirty="0">
                          <a:solidFill>
                            <a:schemeClr val="tx1"/>
                          </a:solidFill>
                          <a:effectLst/>
                        </a:rPr>
                        <a:t>Global</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r>
                        <a:rPr lang="en-GB" sz="1400" dirty="0">
                          <a:solidFill>
                            <a:schemeClr val="tx1"/>
                          </a:solidFill>
                          <a:effectLst/>
                        </a:rPr>
                        <a:t>Assembly</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vMerge="1">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2306540652"/>
                  </a:ext>
                </a:extLst>
              </a:tr>
              <a:tr h="438122">
                <a:tc>
                  <a:txBody>
                    <a:bodyPr/>
                    <a:lstStyle/>
                    <a:p>
                      <a:pPr algn="ctr">
                        <a:lnSpc>
                          <a:spcPct val="107000"/>
                        </a:lnSpc>
                        <a:spcAft>
                          <a:spcPts val="0"/>
                        </a:spcAft>
                      </a:pPr>
                      <a:r>
                        <a:rPr lang="en-GB" sz="1400" dirty="0">
                          <a:solidFill>
                            <a:schemeClr val="tx1"/>
                          </a:solidFill>
                          <a:effectLst/>
                        </a:rPr>
                        <a:t>Friday</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400" dirty="0">
                          <a:solidFill>
                            <a:schemeClr val="tx1"/>
                          </a:solidFill>
                          <a:effectLst/>
                        </a:rPr>
                        <a:t>Tutor catch </a:t>
                      </a:r>
                      <a:r>
                        <a:rPr lang="en-GB" sz="1400" dirty="0" smtClean="0">
                          <a:solidFill>
                            <a:schemeClr val="tx1"/>
                          </a:solidFill>
                          <a:effectLst/>
                        </a:rPr>
                        <a:t>up/ Numeracy</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ctr">
                        <a:lnSpc>
                          <a:spcPct val="107000"/>
                        </a:lnSpc>
                        <a:spcAft>
                          <a:spcPts val="0"/>
                        </a:spcAft>
                      </a:pPr>
                      <a:r>
                        <a:rPr lang="en-GB" sz="1400" dirty="0">
                          <a:solidFill>
                            <a:schemeClr val="tx1"/>
                          </a:solidFill>
                          <a:effectLst/>
                        </a:rPr>
                        <a:t>Tutor catch </a:t>
                      </a:r>
                      <a:r>
                        <a:rPr lang="en-GB" sz="1400" dirty="0" smtClean="0">
                          <a:solidFill>
                            <a:schemeClr val="tx1"/>
                          </a:solidFill>
                          <a:effectLst/>
                        </a:rPr>
                        <a:t>up/ Numeracy</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ctr">
                        <a:lnSpc>
                          <a:spcPct val="107000"/>
                        </a:lnSpc>
                        <a:spcAft>
                          <a:spcPts val="0"/>
                        </a:spcAft>
                      </a:pPr>
                      <a:r>
                        <a:rPr lang="en-GB" sz="1400" dirty="0">
                          <a:solidFill>
                            <a:schemeClr val="tx1"/>
                          </a:solidFill>
                          <a:effectLst/>
                        </a:rPr>
                        <a:t>Tutor catch </a:t>
                      </a:r>
                      <a:r>
                        <a:rPr lang="en-GB" sz="1400" dirty="0" smtClean="0">
                          <a:solidFill>
                            <a:schemeClr val="tx1"/>
                          </a:solidFill>
                          <a:effectLst/>
                        </a:rPr>
                        <a:t>up/ Numeracy</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GB" sz="1400" dirty="0">
                          <a:solidFill>
                            <a:schemeClr val="tx1"/>
                          </a:solidFill>
                          <a:effectLst/>
                        </a:rPr>
                        <a:t>Tutor catch </a:t>
                      </a:r>
                      <a:r>
                        <a:rPr lang="en-GB" sz="1400" dirty="0" smtClean="0">
                          <a:solidFill>
                            <a:schemeClr val="tx1"/>
                          </a:solidFill>
                          <a:effectLst/>
                        </a:rPr>
                        <a:t>up/ Numeracy</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ctr">
                        <a:lnSpc>
                          <a:spcPct val="107000"/>
                        </a:lnSpc>
                        <a:spcAft>
                          <a:spcPts val="0"/>
                        </a:spcAft>
                      </a:pPr>
                      <a:r>
                        <a:rPr lang="en-GB" sz="1400" dirty="0">
                          <a:solidFill>
                            <a:schemeClr val="tx1"/>
                          </a:solidFill>
                          <a:effectLst/>
                        </a:rPr>
                        <a:t>Assembly</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4211155902"/>
                  </a:ext>
                </a:extLst>
              </a:tr>
            </a:tbl>
          </a:graphicData>
        </a:graphic>
      </p:graphicFrame>
    </p:spTree>
    <p:extLst>
      <p:ext uri="{BB962C8B-B14F-4D97-AF65-F5344CB8AC3E}">
        <p14:creationId xmlns:p14="http://schemas.microsoft.com/office/powerpoint/2010/main" val="264447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sz="1400" dirty="0"/>
              <a:t>Tutors will still have assemblies, where possible, and they will still use the LORIC character mornings that have already been planned by your team. These attached resources are to replace the literacy and numeracy mornings.</a:t>
            </a:r>
          </a:p>
          <a:p>
            <a:pPr marL="0" indent="0">
              <a:buNone/>
            </a:pPr>
            <a:r>
              <a:rPr lang="en-GB" sz="1400" dirty="0"/>
              <a:t/>
            </a:r>
            <a:br>
              <a:rPr lang="en-GB" sz="1400" dirty="0"/>
            </a:br>
            <a:endParaRPr lang="en-GB" sz="1400" dirty="0"/>
          </a:p>
          <a:p>
            <a:pPr marL="0" indent="0">
              <a:buNone/>
            </a:pPr>
            <a:r>
              <a:rPr lang="en-GB" sz="1400" dirty="0"/>
              <a:t>The idea is 3-fold:</a:t>
            </a:r>
          </a:p>
          <a:p>
            <a:pPr marL="0" indent="0">
              <a:buNone/>
            </a:pPr>
            <a:r>
              <a:rPr lang="en-GB" sz="1400" dirty="0"/>
              <a:t>1) To open dialogue with peers</a:t>
            </a:r>
          </a:p>
          <a:p>
            <a:pPr marL="0" indent="0">
              <a:buNone/>
            </a:pPr>
            <a:r>
              <a:rPr lang="en-GB" sz="1400" dirty="0"/>
              <a:t>2) To begin to form new relationships</a:t>
            </a:r>
          </a:p>
          <a:p>
            <a:pPr marL="0" indent="0">
              <a:buNone/>
            </a:pPr>
            <a:r>
              <a:rPr lang="en-GB" sz="1400" dirty="0"/>
              <a:t>3) To give time for the tutors to identify students who aren't participating and give them an opportunity to engage</a:t>
            </a:r>
          </a:p>
          <a:p>
            <a:pPr marL="0" indent="0">
              <a:buNone/>
            </a:pPr>
            <a:r>
              <a:rPr lang="en-GB" sz="1400" dirty="0"/>
              <a:t/>
            </a:r>
            <a:br>
              <a:rPr lang="en-GB" sz="1400" dirty="0"/>
            </a:br>
            <a:endParaRPr lang="en-GB" sz="1400" dirty="0"/>
          </a:p>
          <a:p>
            <a:pPr marL="0" indent="0">
              <a:buNone/>
            </a:pPr>
            <a:r>
              <a:rPr lang="en-GB" sz="1400" dirty="0"/>
              <a:t>I have created 16 resources that use different mediums of teaching to approach a return to school; community building; I think...; Thinking and creative fun; Creative. The tutors have autonomy to best chose the resource for the students to match their needs and interests. Some activities address </a:t>
            </a:r>
            <a:r>
              <a:rPr lang="en-GB" sz="1400" dirty="0" err="1"/>
              <a:t>oracy</a:t>
            </a:r>
            <a:r>
              <a:rPr lang="en-GB" sz="1400" dirty="0"/>
              <a:t> and using vocabulary for a purpose.</a:t>
            </a:r>
          </a:p>
          <a:p>
            <a:pPr marL="0" indent="0">
              <a:buNone/>
            </a:pPr>
            <a:endParaRPr lang="en-GB" sz="1400" dirty="0"/>
          </a:p>
        </p:txBody>
      </p:sp>
    </p:spTree>
    <p:extLst>
      <p:ext uri="{BB962C8B-B14F-4D97-AF65-F5344CB8AC3E}">
        <p14:creationId xmlns:p14="http://schemas.microsoft.com/office/powerpoint/2010/main" val="449075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FBA50-0E94-4C7F-B6A5-50F94678897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39AE4C9-84AB-419C-8A57-DC0CEC151DFF}"/>
              </a:ext>
            </a:extLst>
          </p:cNvPr>
          <p:cNvSpPr>
            <a:spLocks noGrp="1"/>
          </p:cNvSpPr>
          <p:nvPr>
            <p:ph idx="1"/>
          </p:nvPr>
        </p:nvSpPr>
        <p:spPr/>
        <p:txBody>
          <a:bodyPr/>
          <a:lstStyle/>
          <a:p>
            <a:pPr marL="0" indent="0">
              <a:buNone/>
            </a:pPr>
            <a:r>
              <a:rPr lang="en-GB" dirty="0">
                <a:hlinkClick r:id="rId2"/>
              </a:rPr>
              <a:t>https://</a:t>
            </a:r>
            <a:r>
              <a:rPr lang="en-GB" dirty="0" smtClean="0">
                <a:hlinkClick r:id="rId2"/>
              </a:rPr>
              <a:t>formtimeideas.com/literacy</a:t>
            </a:r>
            <a:endParaRPr lang="en-GB" dirty="0" smtClean="0"/>
          </a:p>
          <a:p>
            <a:pPr marL="0" indent="0">
              <a:buNone/>
            </a:pPr>
            <a:endParaRPr lang="en-GB" dirty="0"/>
          </a:p>
          <a:p>
            <a:pPr marL="0" indent="0">
              <a:buNone/>
            </a:pPr>
            <a:r>
              <a:rPr lang="en-GB">
                <a:hlinkClick r:id="rId3"/>
              </a:rPr>
              <a:t>https://formtimeideas.com/numeracy</a:t>
            </a:r>
            <a:endParaRPr lang="en-GB" dirty="0"/>
          </a:p>
        </p:txBody>
      </p:sp>
    </p:spTree>
    <p:extLst>
      <p:ext uri="{BB962C8B-B14F-4D97-AF65-F5344CB8AC3E}">
        <p14:creationId xmlns:p14="http://schemas.microsoft.com/office/powerpoint/2010/main" val="1533204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kside - Corporat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documentManagement/types"/>
    <ds:schemaRef ds:uri="http://purl.org/dc/elements/1.1/"/>
    <ds:schemaRef ds:uri="http://purl.org/dc/terms/"/>
    <ds:schemaRef ds:uri="http://www.w3.org/XML/1998/namespace"/>
    <ds:schemaRef ds:uri="http://schemas.openxmlformats.org/package/2006/metadata/core-properties"/>
    <ds:schemaRef ds:uri="http://schemas.microsoft.com/office/infopath/2007/PartnerControls"/>
    <ds:schemaRef ds:uri="http://schemas.microsoft.com/sharepoint/v3/field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Parkside - Corporate Template</Template>
  <TotalTime>1465</TotalTime>
  <Words>248</Words>
  <Application>Microsoft Office PowerPoint</Application>
  <PresentationFormat>On-screen Show (4:3)</PresentationFormat>
  <Paragraphs>78</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 BERKLEY</vt:lpstr>
      <vt:lpstr>Arial</vt:lpstr>
      <vt:lpstr>Calibri</vt:lpstr>
      <vt:lpstr>Geneva</vt:lpstr>
      <vt:lpstr>Times New Roman</vt:lpstr>
      <vt:lpstr>Parkside - Corporate Template</vt:lpstr>
      <vt:lpstr>Tutor Time Review 2020-21</vt:lpstr>
      <vt:lpstr>Intent </vt:lpstr>
      <vt:lpstr>Character Education</vt:lpstr>
      <vt:lpstr>Aims</vt:lpstr>
      <vt:lpstr>Linking tutor time and PD</vt:lpstr>
      <vt:lpstr>Implement</vt:lpstr>
      <vt:lpstr>Weekly timetable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A.Williams</dc:creator>
  <cp:lastModifiedBy>J.Sumega</cp:lastModifiedBy>
  <cp:revision>94</cp:revision>
  <cp:lastPrinted>2019-03-20T15:33:27Z</cp:lastPrinted>
  <dcterms:created xsi:type="dcterms:W3CDTF">2013-09-20T09:43:41Z</dcterms:created>
  <dcterms:modified xsi:type="dcterms:W3CDTF">2020-09-02T12:28:59Z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