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3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4B0B7-4289-4BE3-8D84-8C6AB04C2560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AC6CD-F39B-4832-BD6C-3B225E77B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34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 the LP to look at prompts to encourage the class to discuss further.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AC6CD-F39B-4832-BD6C-3B225E77B63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06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43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01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7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0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03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30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45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8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93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4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2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68E02-F0AB-4038-B2E7-259355BA9299}" type="datetimeFigureOut">
              <a:rPr lang="en-GB" smtClean="0"/>
              <a:t>13/11/2016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6490-D698-41A4-B88E-60F0EAC50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90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420889"/>
            <a:ext cx="8964488" cy="1785352"/>
          </a:xfrm>
          <a:solidFill>
            <a:srgbClr val="FFC000"/>
          </a:solidFill>
        </p:spPr>
        <p:txBody>
          <a:bodyPr anchor="t">
            <a:noAutofit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GB" sz="2400" dirty="0" smtClean="0"/>
              <a:t>By the end of the session we will be able to…</a:t>
            </a:r>
            <a:br>
              <a:rPr lang="en-GB" sz="2400" dirty="0" smtClean="0"/>
            </a:br>
            <a:r>
              <a:rPr lang="en-GB" sz="2400" dirty="0" smtClean="0"/>
              <a:t>…describe </a:t>
            </a:r>
            <a:r>
              <a:rPr lang="en-GB" sz="2400" dirty="0"/>
              <a:t>what creates an atmosphere of trust within the classroom.</a:t>
            </a:r>
            <a:br>
              <a:rPr lang="en-GB" sz="2400" dirty="0"/>
            </a:br>
            <a:r>
              <a:rPr lang="en-GB" sz="2400" dirty="0" smtClean="0"/>
              <a:t>…consider </a:t>
            </a:r>
            <a:r>
              <a:rPr lang="en-GB" sz="2400" dirty="0"/>
              <a:t>rights and responsibility of students in PSHE lessons.</a:t>
            </a:r>
            <a:br>
              <a:rPr lang="en-GB" sz="2400" dirty="0"/>
            </a:br>
            <a:r>
              <a:rPr lang="en-GB" sz="2400" dirty="0" smtClean="0"/>
              <a:t>…formulate </a:t>
            </a:r>
            <a:r>
              <a:rPr lang="en-GB" sz="2400" dirty="0"/>
              <a:t>a group agreement.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611560" y="548679"/>
            <a:ext cx="7992888" cy="1368153"/>
          </a:xfrm>
          <a:prstGeom prst="rect">
            <a:avLst/>
          </a:prstGeom>
        </p:spPr>
        <p:txBody>
          <a:bodyPr wrap="none" lIns="130046" tIns="65023" rIns="130046" bIns="65023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</a:rPr>
              <a:t>Group Agreement</a:t>
            </a:r>
            <a:endParaRPr lang="en-GB" sz="51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 Black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9512" y="188640"/>
            <a:ext cx="2133600" cy="365125"/>
          </a:xfrm>
        </p:spPr>
        <p:txBody>
          <a:bodyPr/>
          <a:lstStyle/>
          <a:p>
            <a:fld id="{F9CE6F45-7F0A-44C0-9F39-31A8226391B9}" type="datetime5">
              <a:rPr lang="en-GB" sz="2800" b="1" smtClean="0">
                <a:solidFill>
                  <a:srgbClr val="FF0000"/>
                </a:solidFill>
              </a:rPr>
              <a:t>13-Nov-16</a:t>
            </a:fld>
            <a:endParaRPr lang="en-GB" sz="2800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248" y="4710298"/>
            <a:ext cx="2676352" cy="1687505"/>
          </a:xfrm>
          <a:prstGeom prst="rect">
            <a:avLst/>
          </a:prstGeom>
        </p:spPr>
      </p:pic>
      <p:pic>
        <p:nvPicPr>
          <p:cNvPr id="1025" name="Picture 1" descr="Parkside Academy Logo CMYK (Large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312" y="4710298"/>
            <a:ext cx="2512508" cy="168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89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29245"/>
            <a:ext cx="7886700" cy="404771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Write your name on a label and stick it onto a clear plastic wallet. You will keep all of your SRE activities in here with your tutor.</a:t>
            </a:r>
            <a:endParaRPr lang="en-GB" dirty="0"/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611560" y="548679"/>
            <a:ext cx="7992888" cy="1368153"/>
          </a:xfrm>
          <a:prstGeom prst="rect">
            <a:avLst/>
          </a:prstGeom>
        </p:spPr>
        <p:txBody>
          <a:bodyPr wrap="none" lIns="130046" tIns="65023" rIns="130046" bIns="65023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</a:rPr>
              <a:t>Lets get organised…</a:t>
            </a:r>
            <a:endParaRPr lang="en-GB" sz="51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00298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4" y="2050235"/>
            <a:ext cx="7886700" cy="23258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Discuss this in pairs or small groups.</a:t>
            </a:r>
            <a:br>
              <a:rPr lang="en-GB" dirty="0" smtClean="0"/>
            </a:br>
            <a:r>
              <a:rPr lang="en-GB" dirty="0" smtClean="0"/>
              <a:t>Be willing to share some of your discussion with the rest of the class.</a:t>
            </a:r>
            <a:endParaRPr lang="en-GB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21382" y="443345"/>
            <a:ext cx="4059382" cy="1413164"/>
          </a:xfrm>
          <a:prstGeom prst="wedgeRoundRectCallout">
            <a:avLst>
              <a:gd name="adj1" fmla="val -51208"/>
              <a:gd name="adj2" fmla="val 8014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makes you feel safe?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548622" y="443345"/>
            <a:ext cx="4059382" cy="1413164"/>
          </a:xfrm>
          <a:prstGeom prst="wedgeRoundRectCallout">
            <a:avLst>
              <a:gd name="adj1" fmla="val 48451"/>
              <a:gd name="adj2" fmla="val 79167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Where do you feel safe?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64654" y="4696690"/>
            <a:ext cx="4059382" cy="1413164"/>
          </a:xfrm>
          <a:prstGeom prst="wedgeRoundRectCallout">
            <a:avLst>
              <a:gd name="adj1" fmla="val 44697"/>
              <a:gd name="adj2" fmla="val -93382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Who do you trust?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821382" y="4696690"/>
            <a:ext cx="4059382" cy="1413164"/>
          </a:xfrm>
          <a:prstGeom prst="wedgeRoundRectCallout">
            <a:avLst>
              <a:gd name="adj1" fmla="val -49160"/>
              <a:gd name="adj2" fmla="val -9436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Why do you trust them?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2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4" y="2050235"/>
            <a:ext cx="7886700" cy="23258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GB" dirty="0"/>
              <a:t>A group agreement is a code of conduct agreed by students and staff formed at the beginning of the year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611560" y="548679"/>
            <a:ext cx="7992888" cy="1368153"/>
          </a:xfrm>
          <a:prstGeom prst="rect">
            <a:avLst/>
          </a:prstGeom>
        </p:spPr>
        <p:txBody>
          <a:bodyPr wrap="none" lIns="130046" tIns="65023" rIns="130046" bIns="65023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</a:rPr>
              <a:t>What is a group agreement?</a:t>
            </a:r>
            <a:endParaRPr lang="en-GB" sz="51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52049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35577"/>
            <a:ext cx="7886700" cy="564138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With a piece of lined paper, in pairs or small groups, think about what you want included in the agreement. Try to come up with 5 ideas.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 rot="19598717">
            <a:off x="279682" y="2870863"/>
            <a:ext cx="4012637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latin typeface="Tahom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want people in this class to…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48103" y="5538651"/>
            <a:ext cx="2873828" cy="116259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Keep the statements positive!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2743200"/>
            <a:ext cx="1515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…feel safe.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0287" y="3889356"/>
            <a:ext cx="2247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…feel respected.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8196" y="5076986"/>
            <a:ext cx="1718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B050"/>
                </a:solidFill>
              </a:rPr>
              <a:t>…be honest.</a:t>
            </a:r>
            <a:endParaRPr lang="en-GB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420889"/>
            <a:ext cx="8964488" cy="1785352"/>
          </a:xfrm>
          <a:solidFill>
            <a:srgbClr val="FFC000"/>
          </a:solidFill>
        </p:spPr>
        <p:txBody>
          <a:bodyPr anchor="t">
            <a:noAutofit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GB" sz="2400" dirty="0" smtClean="0"/>
              <a:t>By the end of the session we will be able to…</a:t>
            </a:r>
            <a:br>
              <a:rPr lang="en-GB" sz="2400" dirty="0" smtClean="0"/>
            </a:br>
            <a:r>
              <a:rPr lang="en-GB" sz="2400" dirty="0" smtClean="0"/>
              <a:t>…describe </a:t>
            </a:r>
            <a:r>
              <a:rPr lang="en-GB" sz="2400" dirty="0"/>
              <a:t>what creates an atmosphere of trust within the classroom.</a:t>
            </a:r>
            <a:br>
              <a:rPr lang="en-GB" sz="2400" dirty="0"/>
            </a:br>
            <a:r>
              <a:rPr lang="en-GB" sz="2400" dirty="0" smtClean="0"/>
              <a:t>…consider </a:t>
            </a:r>
            <a:r>
              <a:rPr lang="en-GB" sz="2400" dirty="0"/>
              <a:t>rights and responsibility of students in PSHE lessons.</a:t>
            </a:r>
            <a:br>
              <a:rPr lang="en-GB" sz="2400" dirty="0"/>
            </a:br>
            <a:r>
              <a:rPr lang="en-GB" sz="2400" dirty="0" smtClean="0"/>
              <a:t>…formulate </a:t>
            </a:r>
            <a:r>
              <a:rPr lang="en-GB" sz="2400" dirty="0"/>
              <a:t>a group agreement.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611560" y="548679"/>
            <a:ext cx="7992888" cy="1368153"/>
          </a:xfrm>
          <a:prstGeom prst="rect">
            <a:avLst/>
          </a:prstGeom>
        </p:spPr>
        <p:txBody>
          <a:bodyPr wrap="none" lIns="130046" tIns="65023" rIns="130046" bIns="65023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</a:rPr>
              <a:t>Group Agreement</a:t>
            </a:r>
            <a:endParaRPr lang="en-GB" sz="51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 Black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9512" y="188640"/>
            <a:ext cx="2133600" cy="365125"/>
          </a:xfrm>
        </p:spPr>
        <p:txBody>
          <a:bodyPr/>
          <a:lstStyle/>
          <a:p>
            <a:fld id="{F9CE6F45-7F0A-44C0-9F39-31A8226391B9}" type="datetime5">
              <a:rPr lang="en-GB" sz="2800" b="1" smtClean="0">
                <a:solidFill>
                  <a:srgbClr val="FF0000"/>
                </a:solidFill>
              </a:rPr>
              <a:t>13-Nov-16</a:t>
            </a:fld>
            <a:endParaRPr lang="en-GB" sz="2800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248" y="4710298"/>
            <a:ext cx="2676352" cy="1687505"/>
          </a:xfrm>
          <a:prstGeom prst="rect">
            <a:avLst/>
          </a:prstGeom>
        </p:spPr>
      </p:pic>
      <p:pic>
        <p:nvPicPr>
          <p:cNvPr id="1025" name="Picture 1" descr="Parkside Academy Logo CMYK (Large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312" y="4710298"/>
            <a:ext cx="2512508" cy="168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25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0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193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Symbol</vt:lpstr>
      <vt:lpstr>Tahoma</vt:lpstr>
      <vt:lpstr>Office Theme</vt:lpstr>
      <vt:lpstr>By the end of the session we will be able to… …describe what creates an atmosphere of trust within the classroom. …consider rights and responsibility of students in PSHE lessons. …formulate a group agreement.</vt:lpstr>
      <vt:lpstr>PowerPoint Presentation</vt:lpstr>
      <vt:lpstr>Discuss this in pairs or small groups. Be willing to share some of your discussion with the rest of the class.</vt:lpstr>
      <vt:lpstr>A group agreement is a code of conduct agreed by students and staff formed at the beginning of the year.</vt:lpstr>
      <vt:lpstr>PowerPoint Presentation</vt:lpstr>
      <vt:lpstr>By the end of the session we will be able to… …describe what creates an atmosphere of trust within the classroom. …consider rights and responsibility of students in PSHE lessons. …formulate a group agreement.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 the end of the session we will be able to… …describe what creates an atmosphere of trust within the classroom. …consider rights and responsibility of students in PSHE lessons. …formulate a group agreement.</dc:title>
  <dc:creator>J.Sumega</dc:creator>
  <cp:lastModifiedBy>J.Sumega</cp:lastModifiedBy>
  <cp:revision>3</cp:revision>
  <dcterms:created xsi:type="dcterms:W3CDTF">2016-11-13T22:34:17Z</dcterms:created>
  <dcterms:modified xsi:type="dcterms:W3CDTF">2016-11-13T22:52:27Z</dcterms:modified>
</cp:coreProperties>
</file>