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9" r:id="rId3"/>
    <p:sldId id="260" r:id="rId4"/>
    <p:sldId id="261" r:id="rId5"/>
    <p:sldId id="263"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Sumega" initials="J" lastIdx="1" clrIdx="0">
    <p:extLst>
      <p:ext uri="{19B8F6BF-5375-455C-9EA6-DF929625EA0E}">
        <p15:presenceInfo xmlns:p15="http://schemas.microsoft.com/office/powerpoint/2012/main" userId="S-1-5-21-45364822-326865792-2261368917-71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FD6"/>
    <a:srgbClr val="E8F307"/>
    <a:srgbClr val="D2107D"/>
    <a:srgbClr val="CCFFFF"/>
    <a:srgbClr val="66FF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42" autoAdjust="0"/>
    <p:restoredTop sz="94660"/>
  </p:normalViewPr>
  <p:slideViewPr>
    <p:cSldViewPr snapToGrid="0">
      <p:cViewPr varScale="1">
        <p:scale>
          <a:sx n="102" d="100"/>
          <a:sy n="102" d="100"/>
        </p:scale>
        <p:origin x="2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4B0B7-4289-4BE3-8D84-8C6AB04C2560}" type="datetimeFigureOut">
              <a:rPr lang="en-GB" smtClean="0"/>
              <a:t>29/06/2017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0AC6CD-F39B-4832-BD6C-3B225E77B633}" type="slidenum">
              <a:rPr lang="en-GB" smtClean="0"/>
              <a:t>‹#›</a:t>
            </a:fld>
            <a:endParaRPr lang="en-GB"/>
          </a:p>
        </p:txBody>
      </p:sp>
    </p:spTree>
    <p:extLst>
      <p:ext uri="{BB962C8B-B14F-4D97-AF65-F5344CB8AC3E}">
        <p14:creationId xmlns:p14="http://schemas.microsoft.com/office/powerpoint/2010/main" val="1322342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See the LP to look at prompts to encourage the class to discuss further.</a:t>
            </a:r>
            <a:endParaRPr lang="en-GB" dirty="0"/>
          </a:p>
        </p:txBody>
      </p:sp>
      <p:sp>
        <p:nvSpPr>
          <p:cNvPr id="4" name="Slide Number Placeholder 3"/>
          <p:cNvSpPr>
            <a:spLocks noGrp="1"/>
          </p:cNvSpPr>
          <p:nvPr>
            <p:ph type="sldNum" sz="quarter" idx="10"/>
          </p:nvPr>
        </p:nvSpPr>
        <p:spPr/>
        <p:txBody>
          <a:bodyPr/>
          <a:lstStyle/>
          <a:p>
            <a:fld id="{930AC6CD-F39B-4832-BD6C-3B225E77B633}" type="slidenum">
              <a:rPr lang="en-GB" smtClean="0"/>
              <a:t>3</a:t>
            </a:fld>
            <a:endParaRPr lang="en-GB"/>
          </a:p>
        </p:txBody>
      </p:sp>
    </p:spTree>
    <p:extLst>
      <p:ext uri="{BB962C8B-B14F-4D97-AF65-F5344CB8AC3E}">
        <p14:creationId xmlns:p14="http://schemas.microsoft.com/office/powerpoint/2010/main" val="3585060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A68E02-F0AB-4038-B2E7-259355BA9299}" type="datetimeFigureOut">
              <a:rPr lang="en-GB" smtClean="0"/>
              <a:t>29/06/2017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211543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A68E02-F0AB-4038-B2E7-259355BA9299}" type="datetimeFigureOut">
              <a:rPr lang="en-GB" smtClean="0"/>
              <a:t>29/06/2017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3188013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A68E02-F0AB-4038-B2E7-259355BA9299}" type="datetimeFigureOut">
              <a:rPr lang="en-GB" smtClean="0"/>
              <a:t>29/06/2017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774176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A68E02-F0AB-4038-B2E7-259355BA9299}" type="datetimeFigureOut">
              <a:rPr lang="en-GB" smtClean="0"/>
              <a:t>29/06/2017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2473002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A68E02-F0AB-4038-B2E7-259355BA9299}" type="datetimeFigureOut">
              <a:rPr lang="en-GB" smtClean="0"/>
              <a:t>29/06/2017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217003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A68E02-F0AB-4038-B2E7-259355BA9299}" type="datetimeFigureOut">
              <a:rPr lang="en-GB" smtClean="0"/>
              <a:t>29/06/2017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2089302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A68E02-F0AB-4038-B2E7-259355BA9299}" type="datetimeFigureOut">
              <a:rPr lang="en-GB" smtClean="0"/>
              <a:t>29/06/2017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158045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A68E02-F0AB-4038-B2E7-259355BA9299}" type="datetimeFigureOut">
              <a:rPr lang="en-GB" smtClean="0"/>
              <a:t>29/06/2017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95388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8E02-F0AB-4038-B2E7-259355BA9299}" type="datetimeFigureOut">
              <a:rPr lang="en-GB" smtClean="0"/>
              <a:t>29/06/2017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4257930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A68E02-F0AB-4038-B2E7-259355BA9299}" type="datetimeFigureOut">
              <a:rPr lang="en-GB" smtClean="0"/>
              <a:t>29/06/2017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281734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A68E02-F0AB-4038-B2E7-259355BA9299}" type="datetimeFigureOut">
              <a:rPr lang="en-GB" smtClean="0"/>
              <a:t>29/06/2017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FF6490-D698-41A4-B88E-60F0EAC502EE}" type="slidenum">
              <a:rPr lang="en-GB" smtClean="0"/>
              <a:t>‹#›</a:t>
            </a:fld>
            <a:endParaRPr lang="en-GB"/>
          </a:p>
        </p:txBody>
      </p:sp>
    </p:spTree>
    <p:extLst>
      <p:ext uri="{BB962C8B-B14F-4D97-AF65-F5344CB8AC3E}">
        <p14:creationId xmlns:p14="http://schemas.microsoft.com/office/powerpoint/2010/main" val="1808273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68E02-F0AB-4038-B2E7-259355BA9299}" type="datetimeFigureOut">
              <a:rPr lang="en-GB" smtClean="0"/>
              <a:t>29/06/2017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F6490-D698-41A4-B88E-60F0EAC502EE}" type="slidenum">
              <a:rPr lang="en-GB" smtClean="0"/>
              <a:t>‹#›</a:t>
            </a:fld>
            <a:endParaRPr lang="en-GB"/>
          </a:p>
        </p:txBody>
      </p:sp>
    </p:spTree>
    <p:extLst>
      <p:ext uri="{BB962C8B-B14F-4D97-AF65-F5344CB8AC3E}">
        <p14:creationId xmlns:p14="http://schemas.microsoft.com/office/powerpoint/2010/main" val="4230907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420889"/>
            <a:ext cx="8964488" cy="1785352"/>
          </a:xfrm>
          <a:solidFill>
            <a:srgbClr val="FFC000"/>
          </a:solidFill>
        </p:spPr>
        <p:txBody>
          <a:bodyPr anchor="t">
            <a:noAutofit/>
          </a:bodyPr>
          <a:lstStyle/>
          <a:p>
            <a:pPr lvl="0" algn="l"/>
            <a:r>
              <a:rPr lang="en-GB" sz="2400" dirty="0" smtClean="0"/>
              <a:t>By the end of the session we will be able to…</a:t>
            </a:r>
            <a:br>
              <a:rPr lang="en-GB" sz="2400" dirty="0" smtClean="0"/>
            </a:br>
            <a:r>
              <a:rPr lang="en-GB" sz="2400" dirty="0" smtClean="0"/>
              <a:t>…consider </a:t>
            </a:r>
            <a:r>
              <a:rPr lang="en-GB" sz="2400" dirty="0"/>
              <a:t>the concepts of positive and negative risk </a:t>
            </a:r>
            <a:br>
              <a:rPr lang="en-GB" sz="2400" dirty="0"/>
            </a:br>
            <a:r>
              <a:rPr lang="en-GB" sz="2400" dirty="0" smtClean="0"/>
              <a:t>…look </a:t>
            </a:r>
            <a:r>
              <a:rPr lang="en-GB" sz="2400" dirty="0"/>
              <a:t>at and </a:t>
            </a:r>
            <a:r>
              <a:rPr lang="en-GB" sz="2400" dirty="0" smtClean="0"/>
              <a:t>discuss </a:t>
            </a:r>
            <a:r>
              <a:rPr lang="en-GB" sz="2400" dirty="0"/>
              <a:t>my perceptions of the severity of </a:t>
            </a:r>
            <a:r>
              <a:rPr lang="en-GB" sz="2400" dirty="0" smtClean="0"/>
              <a:t>risk</a:t>
            </a:r>
            <a:br>
              <a:rPr lang="en-GB" sz="2400" dirty="0" smtClean="0"/>
            </a:br>
            <a:r>
              <a:rPr lang="en-GB" sz="2400" dirty="0" smtClean="0"/>
              <a:t>…be able </a:t>
            </a:r>
            <a:r>
              <a:rPr lang="en-GB" sz="2400" dirty="0"/>
              <a:t>to weigh up the risk within a given context.</a:t>
            </a:r>
            <a:endParaRPr lang="en-GB" sz="2400" dirty="0">
              <a:latin typeface="Calibri" panose="020F0502020204030204" pitchFamily="34" charset="0"/>
              <a:ea typeface="Calibri" panose="020F0502020204030204" pitchFamily="34" charset="0"/>
              <a:cs typeface="Symbol" panose="05050102010706020507" pitchFamily="18" charset="2"/>
            </a:endParaRPr>
          </a:p>
        </p:txBody>
      </p:sp>
      <p:sp>
        <p:nvSpPr>
          <p:cNvPr id="4" name="WordArt 4"/>
          <p:cNvSpPr>
            <a:spLocks noChangeArrowheads="1" noChangeShapeType="1" noTextEdit="1"/>
          </p:cNvSpPr>
          <p:nvPr/>
        </p:nvSpPr>
        <p:spPr bwMode="auto">
          <a:xfrm>
            <a:off x="611560" y="548679"/>
            <a:ext cx="7992888" cy="1368153"/>
          </a:xfrm>
          <a:prstGeom prst="rect">
            <a:avLst/>
          </a:prstGeom>
        </p:spPr>
        <p:txBody>
          <a:bodyPr wrap="none" lIns="130046" tIns="65023" rIns="130046" bIns="65023" fromWordArt="1">
            <a:prstTxWarp prst="textPlain">
              <a:avLst>
                <a:gd name="adj" fmla="val 50000"/>
              </a:avLst>
            </a:prstTxWarp>
          </a:bodyPr>
          <a:lstStyle/>
          <a:p>
            <a:r>
              <a:rPr lang="en-GB" sz="5100"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Giving advice</a:t>
            </a:r>
            <a:endParaRPr lang="en-GB" sz="51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endParaRPr>
          </a:p>
        </p:txBody>
      </p:sp>
      <p:sp>
        <p:nvSpPr>
          <p:cNvPr id="5" name="Date Placeholder 4"/>
          <p:cNvSpPr>
            <a:spLocks noGrp="1"/>
          </p:cNvSpPr>
          <p:nvPr>
            <p:ph type="dt" sz="half" idx="10"/>
          </p:nvPr>
        </p:nvSpPr>
        <p:spPr>
          <a:xfrm>
            <a:off x="179512" y="188640"/>
            <a:ext cx="2133600" cy="365125"/>
          </a:xfrm>
        </p:spPr>
        <p:txBody>
          <a:bodyPr/>
          <a:lstStyle/>
          <a:p>
            <a:fld id="{F9CE6F45-7F0A-44C0-9F39-31A8226391B9}" type="datetime5">
              <a:rPr lang="en-GB" sz="2800" b="1" smtClean="0">
                <a:solidFill>
                  <a:srgbClr val="FF0000"/>
                </a:solidFill>
              </a:rPr>
              <a:t>29-Jun-17</a:t>
            </a:fld>
            <a:endParaRPr lang="en-GB" sz="2800" b="1"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3248" y="4710298"/>
            <a:ext cx="2676352" cy="1687505"/>
          </a:xfrm>
          <a:prstGeom prst="rect">
            <a:avLst/>
          </a:prstGeom>
        </p:spPr>
      </p:pic>
      <p:pic>
        <p:nvPicPr>
          <p:cNvPr id="1025" name="Picture 1" descr="Parkside Academy Logo CMYK (Lar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6312" y="4710298"/>
            <a:ext cx="2512508" cy="1687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8941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654" y="2050235"/>
            <a:ext cx="7886700" cy="2325822"/>
          </a:xfrm>
          <a:solidFill>
            <a:srgbClr val="FFC000"/>
          </a:solidFill>
        </p:spPr>
        <p:txBody>
          <a:bodyPr>
            <a:normAutofit fontScale="90000"/>
          </a:bodyPr>
          <a:lstStyle/>
          <a:p>
            <a:r>
              <a:rPr lang="en-GB" dirty="0" smtClean="0"/>
              <a:t>Discuss this in pairs or small groups.</a:t>
            </a:r>
            <a:br>
              <a:rPr lang="en-GB" dirty="0" smtClean="0"/>
            </a:br>
            <a:r>
              <a:rPr lang="en-GB" dirty="0" smtClean="0"/>
              <a:t>Be willing to share some of your discussion with the rest of the class.</a:t>
            </a:r>
            <a:endParaRPr lang="en-GB" dirty="0"/>
          </a:p>
        </p:txBody>
      </p:sp>
      <p:sp>
        <p:nvSpPr>
          <p:cNvPr id="9" name="Rounded Rectangular Callout 8"/>
          <p:cNvSpPr/>
          <p:nvPr/>
        </p:nvSpPr>
        <p:spPr>
          <a:xfrm>
            <a:off x="4821382" y="443345"/>
            <a:ext cx="4059382" cy="1413164"/>
          </a:xfrm>
          <a:prstGeom prst="wedgeRoundRectCallout">
            <a:avLst>
              <a:gd name="adj1" fmla="val -51208"/>
              <a:gd name="adj2" fmla="val 80147"/>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What is the riskiest thing you have ever done?</a:t>
            </a:r>
            <a:endParaRPr lang="en-GB" dirty="0">
              <a:solidFill>
                <a:schemeClr val="tx1"/>
              </a:solidFill>
            </a:endParaRPr>
          </a:p>
        </p:txBody>
      </p:sp>
      <p:sp>
        <p:nvSpPr>
          <p:cNvPr id="10" name="Rounded Rectangular Callout 9"/>
          <p:cNvSpPr/>
          <p:nvPr/>
        </p:nvSpPr>
        <p:spPr>
          <a:xfrm>
            <a:off x="548622" y="443345"/>
            <a:ext cx="4059382" cy="1413164"/>
          </a:xfrm>
          <a:prstGeom prst="wedgeRoundRectCallout">
            <a:avLst>
              <a:gd name="adj1" fmla="val 48451"/>
              <a:gd name="adj2" fmla="val 79167"/>
              <a:gd name="adj3" fmla="val 16667"/>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What is the riskiest thing you have done today?</a:t>
            </a:r>
            <a:endParaRPr lang="en-GB" dirty="0">
              <a:solidFill>
                <a:schemeClr val="tx1"/>
              </a:solidFill>
            </a:endParaRPr>
          </a:p>
        </p:txBody>
      </p:sp>
      <p:sp>
        <p:nvSpPr>
          <p:cNvPr id="11" name="Rounded Rectangular Callout 10"/>
          <p:cNvSpPr/>
          <p:nvPr/>
        </p:nvSpPr>
        <p:spPr>
          <a:xfrm>
            <a:off x="664654" y="4696690"/>
            <a:ext cx="4059382" cy="1413164"/>
          </a:xfrm>
          <a:prstGeom prst="wedgeRoundRectCallout">
            <a:avLst>
              <a:gd name="adj1" fmla="val 44697"/>
              <a:gd name="adj2" fmla="val -93382"/>
              <a:gd name="adj3" fmla="val 16667"/>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Who do you trust?</a:t>
            </a:r>
            <a:endParaRPr lang="en-GB" dirty="0">
              <a:solidFill>
                <a:schemeClr val="tx1"/>
              </a:solidFill>
            </a:endParaRPr>
          </a:p>
        </p:txBody>
      </p:sp>
      <p:sp>
        <p:nvSpPr>
          <p:cNvPr id="12" name="Rounded Rectangular Callout 11"/>
          <p:cNvSpPr/>
          <p:nvPr/>
        </p:nvSpPr>
        <p:spPr>
          <a:xfrm>
            <a:off x="4821382" y="4696690"/>
            <a:ext cx="4059382" cy="1413164"/>
          </a:xfrm>
          <a:prstGeom prst="wedgeRoundRectCallout">
            <a:avLst>
              <a:gd name="adj1" fmla="val -49160"/>
              <a:gd name="adj2" fmla="val -94362"/>
              <a:gd name="adj3" fmla="val 1666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Why do you trust them?</a:t>
            </a:r>
            <a:endParaRPr lang="en-GB" dirty="0">
              <a:solidFill>
                <a:schemeClr val="tx1"/>
              </a:solidFill>
            </a:endParaRPr>
          </a:p>
        </p:txBody>
      </p:sp>
    </p:spTree>
    <p:extLst>
      <p:ext uri="{BB962C8B-B14F-4D97-AF65-F5344CB8AC3E}">
        <p14:creationId xmlns:p14="http://schemas.microsoft.com/office/powerpoint/2010/main" val="3405224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19223" y="542445"/>
            <a:ext cx="8109997" cy="257782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tx1"/>
                </a:solidFill>
              </a:rPr>
              <a:t>What is risk?</a:t>
            </a:r>
          </a:p>
          <a:p>
            <a:pPr algn="ctr"/>
            <a:r>
              <a:rPr lang="en-GB" sz="3200" dirty="0">
                <a:solidFill>
                  <a:schemeClr val="tx1"/>
                </a:solidFill>
              </a:rPr>
              <a:t/>
            </a:r>
            <a:br>
              <a:rPr lang="en-GB" sz="3200" dirty="0">
                <a:solidFill>
                  <a:schemeClr val="tx1"/>
                </a:solidFill>
              </a:rPr>
            </a:br>
            <a:r>
              <a:rPr lang="en-GB" sz="3200" dirty="0" smtClean="0">
                <a:solidFill>
                  <a:schemeClr val="tx1"/>
                </a:solidFill>
              </a:rPr>
              <a:t>Mind map an idea on plain paper</a:t>
            </a:r>
            <a:endParaRPr lang="en-GB" sz="3200" dirty="0">
              <a:solidFill>
                <a:schemeClr val="tx1"/>
              </a:solidFill>
            </a:endParaRPr>
          </a:p>
        </p:txBody>
      </p:sp>
      <p:sp>
        <p:nvSpPr>
          <p:cNvPr id="9" name="Oval Callout 8"/>
          <p:cNvSpPr/>
          <p:nvPr/>
        </p:nvSpPr>
        <p:spPr>
          <a:xfrm>
            <a:off x="3327662" y="3271101"/>
            <a:ext cx="5524107" cy="2498103"/>
          </a:xfrm>
          <a:prstGeom prst="wedgeEllipseCallout">
            <a:avLst>
              <a:gd name="adj1" fmla="val -21004"/>
              <a:gd name="adj2" fmla="val -75236"/>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Which of your ideas are positive and which are negative?</a:t>
            </a:r>
            <a:endParaRPr lang="en-GB" sz="2800" dirty="0"/>
          </a:p>
        </p:txBody>
      </p:sp>
    </p:spTree>
    <p:extLst>
      <p:ext uri="{BB962C8B-B14F-4D97-AF65-F5344CB8AC3E}">
        <p14:creationId xmlns:p14="http://schemas.microsoft.com/office/powerpoint/2010/main" val="185744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1565270"/>
              </p:ext>
            </p:extLst>
          </p:nvPr>
        </p:nvGraphicFramePr>
        <p:xfrm>
          <a:off x="138259" y="1483199"/>
          <a:ext cx="8817204" cy="5125720"/>
        </p:xfrm>
        <a:graphic>
          <a:graphicData uri="http://schemas.openxmlformats.org/drawingml/2006/table">
            <a:tbl>
              <a:tblPr firstRow="1" bandRow="1">
                <a:tableStyleId>{5C22544A-7EE6-4342-B048-85BDC9FD1C3A}</a:tableStyleId>
              </a:tblPr>
              <a:tblGrid>
                <a:gridCol w="2939068">
                  <a:extLst>
                    <a:ext uri="{9D8B030D-6E8A-4147-A177-3AD203B41FA5}">
                      <a16:colId xmlns:a16="http://schemas.microsoft.com/office/drawing/2014/main" val="797272173"/>
                    </a:ext>
                  </a:extLst>
                </a:gridCol>
                <a:gridCol w="2939068">
                  <a:extLst>
                    <a:ext uri="{9D8B030D-6E8A-4147-A177-3AD203B41FA5}">
                      <a16:colId xmlns:a16="http://schemas.microsoft.com/office/drawing/2014/main" val="3599233722"/>
                    </a:ext>
                  </a:extLst>
                </a:gridCol>
                <a:gridCol w="2939068">
                  <a:extLst>
                    <a:ext uri="{9D8B030D-6E8A-4147-A177-3AD203B41FA5}">
                      <a16:colId xmlns:a16="http://schemas.microsoft.com/office/drawing/2014/main" val="2147582226"/>
                    </a:ext>
                  </a:extLst>
                </a:gridCol>
              </a:tblGrid>
              <a:tr h="370840">
                <a:tc>
                  <a:txBody>
                    <a:bodyPr/>
                    <a:lstStyle/>
                    <a:p>
                      <a:pPr algn="ctr"/>
                      <a:r>
                        <a:rPr lang="en-GB" dirty="0" smtClean="0">
                          <a:solidFill>
                            <a:schemeClr val="bg1"/>
                          </a:solidFill>
                        </a:rPr>
                        <a:t>Style 1</a:t>
                      </a:r>
                      <a:endParaRPr lang="en-GB" dirty="0">
                        <a:solidFill>
                          <a:schemeClr val="bg1"/>
                        </a:solidFill>
                      </a:endParaRPr>
                    </a:p>
                  </a:txBody>
                  <a:tcPr>
                    <a:solidFill>
                      <a:srgbClr val="D2107D"/>
                    </a:solidFill>
                  </a:tcPr>
                </a:tc>
                <a:tc>
                  <a:txBody>
                    <a:bodyPr/>
                    <a:lstStyle/>
                    <a:p>
                      <a:pPr algn="ctr"/>
                      <a:r>
                        <a:rPr lang="en-GB" dirty="0" smtClean="0">
                          <a:solidFill>
                            <a:schemeClr val="tx1"/>
                          </a:solidFill>
                        </a:rPr>
                        <a:t>Style 2</a:t>
                      </a:r>
                      <a:endParaRPr lang="en-GB" dirty="0">
                        <a:solidFill>
                          <a:schemeClr val="tx1"/>
                        </a:solidFill>
                      </a:endParaRPr>
                    </a:p>
                  </a:txBody>
                  <a:tcPr>
                    <a:solidFill>
                      <a:srgbClr val="E8F307"/>
                    </a:solidFill>
                  </a:tcPr>
                </a:tc>
                <a:tc>
                  <a:txBody>
                    <a:bodyPr/>
                    <a:lstStyle/>
                    <a:p>
                      <a:pPr algn="ctr"/>
                      <a:r>
                        <a:rPr lang="en-GB" dirty="0" smtClean="0">
                          <a:solidFill>
                            <a:schemeClr val="bg1"/>
                          </a:solidFill>
                        </a:rPr>
                        <a:t>Style 3</a:t>
                      </a:r>
                      <a:endParaRPr lang="en-GB" dirty="0">
                        <a:solidFill>
                          <a:schemeClr val="bg1"/>
                        </a:solidFill>
                      </a:endParaRPr>
                    </a:p>
                  </a:txBody>
                  <a:tcPr>
                    <a:solidFill>
                      <a:srgbClr val="500FD6"/>
                    </a:solidFill>
                  </a:tcPr>
                </a:tc>
                <a:extLst>
                  <a:ext uri="{0D108BD9-81ED-4DB2-BD59-A6C34878D82A}">
                    <a16:rowId xmlns:a16="http://schemas.microsoft.com/office/drawing/2014/main" val="4034117461"/>
                  </a:ext>
                </a:extLst>
              </a:tr>
              <a:tr h="370840">
                <a:tc>
                  <a:txBody>
                    <a:bodyPr/>
                    <a:lstStyle/>
                    <a:p>
                      <a:r>
                        <a:rPr lang="en-GB" sz="1800" kern="1200" dirty="0" smtClean="0">
                          <a:solidFill>
                            <a:schemeClr val="bg1"/>
                          </a:solidFill>
                          <a:effectLst/>
                          <a:latin typeface="+mn-lt"/>
                          <a:ea typeface="+mn-ea"/>
                          <a:cs typeface="+mn-cs"/>
                        </a:rPr>
                        <a:t>Ask for a group of volunteers to come out to the front of the room while the rest of the class observe. Ask each one in turn to choose a ‘statement’ card (see below) and ask them to place it between the ‘High and ‘Low Risk’ cards according to how ‘risky’ they think the activity on the card is. At this stage they say </a:t>
                      </a:r>
                      <a:r>
                        <a:rPr lang="en-GB" sz="1800" b="1" kern="1200" dirty="0" smtClean="0">
                          <a:solidFill>
                            <a:schemeClr val="bg1"/>
                          </a:solidFill>
                          <a:effectLst/>
                          <a:latin typeface="+mn-lt"/>
                          <a:ea typeface="+mn-ea"/>
                          <a:cs typeface="+mn-cs"/>
                        </a:rPr>
                        <a:t>why </a:t>
                      </a:r>
                      <a:r>
                        <a:rPr lang="en-GB" sz="1800" kern="1200" dirty="0" smtClean="0">
                          <a:solidFill>
                            <a:schemeClr val="bg1"/>
                          </a:solidFill>
                          <a:effectLst/>
                          <a:latin typeface="+mn-lt"/>
                          <a:ea typeface="+mn-ea"/>
                          <a:cs typeface="+mn-cs"/>
                        </a:rPr>
                        <a:t>they are placing the card on this part of the ladder but it is not open to challenge as yet by the rest of the class everyone must just listen.</a:t>
                      </a:r>
                      <a:endParaRPr lang="en-GB" sz="1800" kern="1200" dirty="0">
                        <a:solidFill>
                          <a:schemeClr val="bg1"/>
                        </a:solidFill>
                        <a:effectLst/>
                        <a:latin typeface="+mn-lt"/>
                        <a:ea typeface="+mn-ea"/>
                        <a:cs typeface="+mn-cs"/>
                      </a:endParaRPr>
                    </a:p>
                  </a:txBody>
                  <a:tcPr>
                    <a:solidFill>
                      <a:srgbClr val="D2107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tx1"/>
                          </a:solidFill>
                          <a:effectLst/>
                          <a:latin typeface="+mn-lt"/>
                          <a:ea typeface="+mn-ea"/>
                          <a:cs typeface="+mn-cs"/>
                        </a:rPr>
                        <a:t>Have the class place them selves on the ladder of low to high risk, depending on how they personally feel. The whole class will be up, on their feet and participating.</a:t>
                      </a:r>
                    </a:p>
                    <a:p>
                      <a:endParaRPr lang="en-GB" dirty="0">
                        <a:solidFill>
                          <a:schemeClr val="tx1"/>
                        </a:solidFill>
                      </a:endParaRPr>
                    </a:p>
                  </a:txBody>
                  <a:tcPr>
                    <a:solidFill>
                      <a:srgbClr val="E8F307"/>
                    </a:solidFill>
                  </a:tcPr>
                </a:tc>
                <a:tc>
                  <a:txBody>
                    <a:bodyPr/>
                    <a:lstStyle/>
                    <a:p>
                      <a:r>
                        <a:rPr lang="en-GB" sz="1800" kern="1200" dirty="0" smtClean="0">
                          <a:solidFill>
                            <a:schemeClr val="bg1"/>
                          </a:solidFill>
                          <a:effectLst/>
                          <a:latin typeface="+mn-lt"/>
                          <a:ea typeface="+mn-ea"/>
                          <a:cs typeface="+mn-cs"/>
                        </a:rPr>
                        <a:t>You could have the class divided into groups with a set of ‘High Risk’ - ‘Low Risk’ and ‘Statement’ cards for each table. The groups could then give feedback on their findings.</a:t>
                      </a:r>
                      <a:endParaRPr lang="en-GB" dirty="0">
                        <a:solidFill>
                          <a:schemeClr val="bg1"/>
                        </a:solidFill>
                      </a:endParaRPr>
                    </a:p>
                  </a:txBody>
                  <a:tcPr>
                    <a:solidFill>
                      <a:srgbClr val="500FD6"/>
                    </a:solidFill>
                  </a:tcPr>
                </a:tc>
                <a:extLst>
                  <a:ext uri="{0D108BD9-81ED-4DB2-BD59-A6C34878D82A}">
                    <a16:rowId xmlns:a16="http://schemas.microsoft.com/office/drawing/2014/main" val="1172767013"/>
                  </a:ext>
                </a:extLst>
              </a:tr>
            </a:tbl>
          </a:graphicData>
        </a:graphic>
      </p:graphicFrame>
      <p:sp>
        <p:nvSpPr>
          <p:cNvPr id="5" name="WordArt 4"/>
          <p:cNvSpPr>
            <a:spLocks noChangeArrowheads="1" noChangeShapeType="1" noTextEdit="1"/>
          </p:cNvSpPr>
          <p:nvPr/>
        </p:nvSpPr>
        <p:spPr bwMode="auto">
          <a:xfrm>
            <a:off x="550417" y="115046"/>
            <a:ext cx="7992888" cy="1368153"/>
          </a:xfrm>
          <a:prstGeom prst="rect">
            <a:avLst/>
          </a:prstGeom>
        </p:spPr>
        <p:txBody>
          <a:bodyPr wrap="none" lIns="130046" tIns="65023" rIns="130046" bIns="65023" fromWordArt="1">
            <a:prstTxWarp prst="textPlain">
              <a:avLst>
                <a:gd name="adj" fmla="val 50000"/>
              </a:avLst>
            </a:prstTxWarp>
          </a:bodyPr>
          <a:lstStyle/>
          <a:p>
            <a:r>
              <a:rPr lang="en-GB" sz="5100"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Activity style choices</a:t>
            </a:r>
            <a:endParaRPr lang="en-GB" sz="51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endParaRPr>
          </a:p>
        </p:txBody>
      </p:sp>
    </p:spTree>
    <p:extLst>
      <p:ext uri="{BB962C8B-B14F-4D97-AF65-F5344CB8AC3E}">
        <p14:creationId xmlns:p14="http://schemas.microsoft.com/office/powerpoint/2010/main" val="284306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83593180"/>
              </p:ext>
            </p:extLst>
          </p:nvPr>
        </p:nvGraphicFramePr>
        <p:xfrm>
          <a:off x="138259" y="1483199"/>
          <a:ext cx="8666376" cy="3003960"/>
        </p:xfrm>
        <a:graphic>
          <a:graphicData uri="http://schemas.openxmlformats.org/drawingml/2006/table">
            <a:tbl>
              <a:tblPr firstRow="1" bandRow="1">
                <a:tableStyleId>{5C22544A-7EE6-4342-B048-85BDC9FD1C3A}</a:tableStyleId>
              </a:tblPr>
              <a:tblGrid>
                <a:gridCol w="8666376">
                  <a:extLst>
                    <a:ext uri="{9D8B030D-6E8A-4147-A177-3AD203B41FA5}">
                      <a16:colId xmlns:a16="http://schemas.microsoft.com/office/drawing/2014/main" val="797272173"/>
                    </a:ext>
                  </a:extLst>
                </a:gridCol>
              </a:tblGrid>
              <a:tr h="3003960">
                <a:tc>
                  <a:txBody>
                    <a:bodyPr/>
                    <a:lstStyle/>
                    <a:p>
                      <a:r>
                        <a:rPr lang="en-GB" sz="2400" b="0" kern="1200" dirty="0" smtClean="0">
                          <a:solidFill>
                            <a:schemeClr val="tx1"/>
                          </a:solidFill>
                          <a:effectLst/>
                          <a:latin typeface="+mn-lt"/>
                          <a:ea typeface="+mn-ea"/>
                          <a:cs typeface="+mn-cs"/>
                        </a:rPr>
                        <a:t>In small groups…</a:t>
                      </a:r>
                    </a:p>
                    <a:p>
                      <a:endParaRPr lang="en-GB" sz="2400" b="0" kern="1200" dirty="0" smtClean="0">
                        <a:solidFill>
                          <a:schemeClr val="tx1"/>
                        </a:solidFill>
                        <a:effectLst/>
                        <a:latin typeface="+mn-lt"/>
                        <a:ea typeface="+mn-ea"/>
                        <a:cs typeface="+mn-cs"/>
                      </a:endParaRPr>
                    </a:p>
                    <a:p>
                      <a:r>
                        <a:rPr lang="en-GB" sz="2400" b="0" kern="1200" dirty="0" smtClean="0">
                          <a:solidFill>
                            <a:schemeClr val="tx1"/>
                          </a:solidFill>
                          <a:effectLst/>
                          <a:latin typeface="+mn-lt"/>
                          <a:ea typeface="+mn-ea"/>
                          <a:cs typeface="+mn-cs"/>
                        </a:rPr>
                        <a:t>Chose one of these</a:t>
                      </a:r>
                      <a:r>
                        <a:rPr lang="en-GB" sz="2400" b="0" kern="1200" baseline="0" dirty="0" smtClean="0">
                          <a:solidFill>
                            <a:schemeClr val="tx1"/>
                          </a:solidFill>
                          <a:effectLst/>
                          <a:latin typeface="+mn-lt"/>
                          <a:ea typeface="+mn-ea"/>
                          <a:cs typeface="+mn-cs"/>
                        </a:rPr>
                        <a:t> ‘risky’ scenarios. Use the character dolls in your activity box to create a scenario around this risk.</a:t>
                      </a:r>
                    </a:p>
                    <a:p>
                      <a:endParaRPr lang="en-GB" sz="2400" b="0" kern="1200" baseline="0" dirty="0" smtClean="0">
                        <a:solidFill>
                          <a:schemeClr val="tx1"/>
                        </a:solidFill>
                        <a:effectLst/>
                        <a:latin typeface="+mn-lt"/>
                        <a:ea typeface="+mn-ea"/>
                        <a:cs typeface="+mn-cs"/>
                      </a:endParaRPr>
                    </a:p>
                    <a:p>
                      <a:r>
                        <a:rPr lang="en-GB" sz="2400" b="0" kern="1200" baseline="0" dirty="0" smtClean="0">
                          <a:solidFill>
                            <a:schemeClr val="tx1"/>
                          </a:solidFill>
                          <a:effectLst/>
                          <a:latin typeface="+mn-lt"/>
                          <a:ea typeface="+mn-ea"/>
                          <a:cs typeface="+mn-cs"/>
                        </a:rPr>
                        <a:t>As a small group, give the character advice on how they could avoid this being a risky situation.</a:t>
                      </a:r>
                      <a:endParaRPr lang="en-GB" sz="2400" b="0" kern="1200" dirty="0">
                        <a:solidFill>
                          <a:schemeClr val="tx1"/>
                        </a:solidFill>
                        <a:effectLst/>
                        <a:latin typeface="+mn-lt"/>
                        <a:ea typeface="+mn-ea"/>
                        <a:cs typeface="+mn-cs"/>
                      </a:endParaRPr>
                    </a:p>
                  </a:txBody>
                  <a:tcPr>
                    <a:solidFill>
                      <a:srgbClr val="FFC000"/>
                    </a:solidFill>
                  </a:tcPr>
                </a:tc>
                <a:extLst>
                  <a:ext uri="{0D108BD9-81ED-4DB2-BD59-A6C34878D82A}">
                    <a16:rowId xmlns:a16="http://schemas.microsoft.com/office/drawing/2014/main" val="1172767013"/>
                  </a:ext>
                </a:extLst>
              </a:tr>
            </a:tbl>
          </a:graphicData>
        </a:graphic>
      </p:graphicFrame>
      <p:sp>
        <p:nvSpPr>
          <p:cNvPr id="5" name="WordArt 4"/>
          <p:cNvSpPr>
            <a:spLocks noChangeArrowheads="1" noChangeShapeType="1" noTextEdit="1"/>
          </p:cNvSpPr>
          <p:nvPr/>
        </p:nvSpPr>
        <p:spPr bwMode="auto">
          <a:xfrm>
            <a:off x="550417" y="115046"/>
            <a:ext cx="7992888" cy="1368153"/>
          </a:xfrm>
          <a:prstGeom prst="rect">
            <a:avLst/>
          </a:prstGeom>
        </p:spPr>
        <p:txBody>
          <a:bodyPr wrap="none" lIns="130046" tIns="65023" rIns="130046" bIns="65023" fromWordArt="1">
            <a:prstTxWarp prst="textPlain">
              <a:avLst>
                <a:gd name="adj" fmla="val 50000"/>
              </a:avLst>
            </a:prstTxWarp>
          </a:bodyPr>
          <a:lstStyle/>
          <a:p>
            <a:r>
              <a:rPr lang="en-GB" sz="5100"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Giving advice</a:t>
            </a:r>
            <a:endParaRPr lang="en-GB" sz="51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endParaRPr>
          </a:p>
        </p:txBody>
      </p:sp>
    </p:spTree>
    <p:extLst>
      <p:ext uri="{BB962C8B-B14F-4D97-AF65-F5344CB8AC3E}">
        <p14:creationId xmlns:p14="http://schemas.microsoft.com/office/powerpoint/2010/main" val="1756435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420889"/>
            <a:ext cx="8964488" cy="1785352"/>
          </a:xfrm>
          <a:solidFill>
            <a:srgbClr val="FFC000"/>
          </a:solidFill>
        </p:spPr>
        <p:txBody>
          <a:bodyPr anchor="t">
            <a:noAutofit/>
          </a:bodyPr>
          <a:lstStyle/>
          <a:p>
            <a:pPr lvl="0" algn="l"/>
            <a:r>
              <a:rPr lang="en-GB" sz="2400" dirty="0" smtClean="0"/>
              <a:t>By the end of the session we will be able to…</a:t>
            </a:r>
            <a:br>
              <a:rPr lang="en-GB" sz="2400" dirty="0" smtClean="0"/>
            </a:br>
            <a:r>
              <a:rPr lang="en-GB" sz="2400" dirty="0" smtClean="0"/>
              <a:t>…consider </a:t>
            </a:r>
            <a:r>
              <a:rPr lang="en-GB" sz="2400" dirty="0"/>
              <a:t>the concepts of positive and negative risk </a:t>
            </a:r>
            <a:br>
              <a:rPr lang="en-GB" sz="2400" dirty="0"/>
            </a:br>
            <a:r>
              <a:rPr lang="en-GB" sz="2400" dirty="0" smtClean="0"/>
              <a:t>…look </a:t>
            </a:r>
            <a:r>
              <a:rPr lang="en-GB" sz="2400" dirty="0"/>
              <a:t>at and </a:t>
            </a:r>
            <a:r>
              <a:rPr lang="en-GB" sz="2400" dirty="0" smtClean="0"/>
              <a:t>discuss </a:t>
            </a:r>
            <a:r>
              <a:rPr lang="en-GB" sz="2400" dirty="0"/>
              <a:t>my perceptions of the severity of </a:t>
            </a:r>
            <a:r>
              <a:rPr lang="en-GB" sz="2400" dirty="0" smtClean="0"/>
              <a:t>risk</a:t>
            </a:r>
            <a:br>
              <a:rPr lang="en-GB" sz="2400" dirty="0" smtClean="0"/>
            </a:br>
            <a:r>
              <a:rPr lang="en-GB" sz="2400" dirty="0" smtClean="0"/>
              <a:t>…be able </a:t>
            </a:r>
            <a:r>
              <a:rPr lang="en-GB" sz="2400" dirty="0"/>
              <a:t>to weigh up the risk within a given context.</a:t>
            </a:r>
            <a:endParaRPr lang="en-GB" sz="2400" dirty="0">
              <a:latin typeface="Calibri" panose="020F0502020204030204" pitchFamily="34" charset="0"/>
              <a:ea typeface="Calibri" panose="020F0502020204030204" pitchFamily="34" charset="0"/>
              <a:cs typeface="Symbol" panose="05050102010706020507" pitchFamily="18" charset="2"/>
            </a:endParaRPr>
          </a:p>
        </p:txBody>
      </p:sp>
      <p:sp>
        <p:nvSpPr>
          <p:cNvPr id="4" name="WordArt 4"/>
          <p:cNvSpPr>
            <a:spLocks noChangeArrowheads="1" noChangeShapeType="1" noTextEdit="1"/>
          </p:cNvSpPr>
          <p:nvPr/>
        </p:nvSpPr>
        <p:spPr bwMode="auto">
          <a:xfrm>
            <a:off x="611560" y="548679"/>
            <a:ext cx="7992888" cy="1368153"/>
          </a:xfrm>
          <a:prstGeom prst="rect">
            <a:avLst/>
          </a:prstGeom>
        </p:spPr>
        <p:txBody>
          <a:bodyPr wrap="none" lIns="130046" tIns="65023" rIns="130046" bIns="65023" fromWordArt="1">
            <a:prstTxWarp prst="textPlain">
              <a:avLst>
                <a:gd name="adj" fmla="val 50000"/>
              </a:avLst>
            </a:prstTxWarp>
          </a:bodyPr>
          <a:lstStyle/>
          <a:p>
            <a:r>
              <a:rPr lang="en-GB" sz="5100"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Giving advice</a:t>
            </a:r>
            <a:endParaRPr lang="en-GB" sz="51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endParaRPr>
          </a:p>
        </p:txBody>
      </p:sp>
      <p:sp>
        <p:nvSpPr>
          <p:cNvPr id="5" name="Date Placeholder 4"/>
          <p:cNvSpPr>
            <a:spLocks noGrp="1"/>
          </p:cNvSpPr>
          <p:nvPr>
            <p:ph type="dt" sz="half" idx="10"/>
          </p:nvPr>
        </p:nvSpPr>
        <p:spPr>
          <a:xfrm>
            <a:off x="179512" y="188640"/>
            <a:ext cx="2133600" cy="365125"/>
          </a:xfrm>
        </p:spPr>
        <p:txBody>
          <a:bodyPr/>
          <a:lstStyle/>
          <a:p>
            <a:fld id="{F9CE6F45-7F0A-44C0-9F39-31A8226391B9}" type="datetime5">
              <a:rPr lang="en-GB" sz="2800" b="1" smtClean="0">
                <a:solidFill>
                  <a:srgbClr val="FF0000"/>
                </a:solidFill>
              </a:rPr>
              <a:t>29-Jun-17</a:t>
            </a:fld>
            <a:endParaRPr lang="en-GB" sz="2800" b="1"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3248" y="4710298"/>
            <a:ext cx="2676352" cy="1687505"/>
          </a:xfrm>
          <a:prstGeom prst="rect">
            <a:avLst/>
          </a:prstGeom>
        </p:spPr>
      </p:pic>
      <p:pic>
        <p:nvPicPr>
          <p:cNvPr id="1025" name="Picture 1" descr="Parkside Academy Logo CMYK (Lar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6312" y="4710298"/>
            <a:ext cx="2512508" cy="1687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471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TotalTime>
  <Words>342</Words>
  <Application>Microsoft Office PowerPoint</Application>
  <PresentationFormat>On-screen Show (4:3)</PresentationFormat>
  <Paragraphs>29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Calibri</vt:lpstr>
      <vt:lpstr>Calibri Light</vt:lpstr>
      <vt:lpstr>Symbol</vt:lpstr>
      <vt:lpstr>Office Theme</vt:lpstr>
      <vt:lpstr>By the end of the session we will be able to… …consider the concepts of positive and negative risk  …look at and discuss my perceptions of the severity of risk …be able to weigh up the risk within a given context.</vt:lpstr>
      <vt:lpstr>Discuss this in pairs or small groups. Be willing to share some of your discussion with the rest of the class.</vt:lpstr>
      <vt:lpstr>PowerPoint Presentation</vt:lpstr>
      <vt:lpstr>PowerPoint Presentation</vt:lpstr>
      <vt:lpstr>PowerPoint Presentation</vt:lpstr>
      <vt:lpstr>By the end of the session we will be able to… …consider the concepts of positive and negative risk  …look at and discuss my perceptions of the severity of risk …be able to weigh up the risk within a given context.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the end of the session we will be able to… …describe what creates an atmosphere of trust within the classroom. …consider rights and responsibility of students in PSHE lessons. …formulate a group agreement.</dc:title>
  <dc:creator>J.Sumega</dc:creator>
  <cp:lastModifiedBy>J.Sumega</cp:lastModifiedBy>
  <cp:revision>6</cp:revision>
  <dcterms:created xsi:type="dcterms:W3CDTF">2016-11-13T22:34:17Z</dcterms:created>
  <dcterms:modified xsi:type="dcterms:W3CDTF">2017-06-29T11:45:30Z</dcterms:modified>
</cp:coreProperties>
</file>